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401" r:id="rId2"/>
    <p:sldId id="402" r:id="rId3"/>
    <p:sldId id="404" r:id="rId4"/>
    <p:sldId id="407" r:id="rId5"/>
    <p:sldId id="406" r:id="rId6"/>
    <p:sldId id="416" r:id="rId7"/>
    <p:sldId id="410" r:id="rId8"/>
    <p:sldId id="419" r:id="rId9"/>
    <p:sldId id="423" r:id="rId10"/>
    <p:sldId id="409" r:id="rId11"/>
    <p:sldId id="420" r:id="rId12"/>
    <p:sldId id="421" r:id="rId13"/>
    <p:sldId id="412" r:id="rId14"/>
    <p:sldId id="424" r:id="rId15"/>
    <p:sldId id="405" r:id="rId16"/>
    <p:sldId id="426" r:id="rId17"/>
    <p:sldId id="427" r:id="rId18"/>
    <p:sldId id="428" r:id="rId19"/>
    <p:sldId id="429" r:id="rId20"/>
    <p:sldId id="415" r:id="rId21"/>
    <p:sldId id="403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94704" autoAdjust="0"/>
  </p:normalViewPr>
  <p:slideViewPr>
    <p:cSldViewPr snapToGrid="0">
      <p:cViewPr varScale="1">
        <p:scale>
          <a:sx n="80" d="100"/>
          <a:sy n="80" d="100"/>
        </p:scale>
        <p:origin x="10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6" d="100"/>
          <a:sy n="36" d="100"/>
        </p:scale>
        <p:origin x="-180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C7140-1A6E-4287-A4F8-CA64D7E2C117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49922-B006-4E1E-BFB8-2ED8FEF309ED}" type="slidenum">
              <a:rPr lang="es-CO" smtClean="0"/>
              <a:pPr/>
              <a:t>‹#›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C221D-72BA-4055-8237-E090F6451D85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D8271-3161-48B6-BE98-B38FFE60F92A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04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D8271-3161-48B6-BE98-B38FFE60F92A}" type="slidenum">
              <a:rPr lang="es-CO" smtClean="0"/>
              <a:pPr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052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LANTILLA-CONFERENCIA-B-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7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565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3AC8E6-C588-43E4-8E8F-EF050552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3F1D36-EA27-4C56-8210-B28EC1E349E5}" type="datetimeFigureOut">
              <a:rPr lang="es-CO" smtClean="0"/>
              <a:pPr/>
              <a:t>21/09/2022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63B5B1-D03D-455F-A457-FC95953D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435A7C-77FC-4E2E-B15A-BDD1D7BC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EA249-9B77-49B5-9DE5-2699DD2A939D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268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LANTILLA-CONFERENCIA-B-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PLANTILLA-CONFERENCIA-B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8296074B-37AD-45C7-8DCA-3ADA7A0DF530}" type="datetimeFigureOut">
              <a:rPr lang="es-CO" smtClean="0"/>
              <a:pPr/>
              <a:t>21/09/2022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2E5D897-1323-4504-9B1E-81437F8BB924}" type="slidenum">
              <a:rPr lang="es-CO" smtClean="0"/>
              <a:pPr/>
              <a:t>‹#›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49" r:id="rId12"/>
    <p:sldLayoutId id="2147483660" r:id="rId13"/>
    <p:sldLayoutId id="2147483653" r:id="rId14"/>
    <p:sldLayoutId id="214748365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4204929" y="1576624"/>
            <a:ext cx="76139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Module 3: Sustainability: global trends and co-responsibility in supply chains </a:t>
            </a:r>
          </a:p>
          <a:p>
            <a:r>
              <a:rPr lang="en-US" sz="2000" b="1" dirty="0"/>
              <a:t>Session 2:</a:t>
            </a:r>
            <a:r>
              <a:rPr lang="en-US" sz="2000" dirty="0"/>
              <a:t>Improved sustainability practices in palm oil production </a:t>
            </a:r>
            <a:endParaRPr lang="en-US" sz="2000" b="1" dirty="0"/>
          </a:p>
          <a:p>
            <a:endParaRPr lang="es-ES" sz="3200" u="sng" dirty="0">
              <a:latin typeface="Gotham Bold"/>
              <a:cs typeface="Gotham Bold"/>
            </a:endParaRPr>
          </a:p>
          <a:p>
            <a:r>
              <a:rPr lang="es-ES" sz="3200" u="sng" dirty="0">
                <a:latin typeface="Gotham Bold"/>
                <a:cs typeface="Gotham Bold"/>
              </a:rPr>
              <a:t>TITLE: </a:t>
            </a:r>
            <a:r>
              <a:rPr lang="en-US" sz="3200" dirty="0"/>
              <a:t>Regenerative agriculture: challenges for the oil palm industry </a:t>
            </a:r>
            <a:endParaRPr lang="es-ES" sz="3200" u="sng" dirty="0">
              <a:latin typeface="Gotham Bold"/>
              <a:cs typeface="Gotham Bold"/>
            </a:endParaRPr>
          </a:p>
          <a:p>
            <a:endParaRPr lang="es-ES" sz="3200" u="sng" dirty="0">
              <a:latin typeface="Gotham Bold"/>
              <a:cs typeface="Gotham Bold"/>
            </a:endParaRPr>
          </a:p>
          <a:p>
            <a:r>
              <a:rPr lang="es-ES" sz="2400" dirty="0">
                <a:latin typeface="Gotham Bold"/>
                <a:cs typeface="Gotham Bold"/>
              </a:rPr>
              <a:t>Dr Maja Slingerland</a:t>
            </a:r>
          </a:p>
          <a:p>
            <a:r>
              <a:rPr lang="es-ES" sz="2400" dirty="0">
                <a:latin typeface="Gotham Bold"/>
                <a:cs typeface="Gotham Bold"/>
              </a:rPr>
              <a:t>Wageningen </a:t>
            </a:r>
            <a:r>
              <a:rPr lang="es-ES" sz="2400" dirty="0" err="1">
                <a:latin typeface="Gotham Bold"/>
                <a:cs typeface="Gotham Bold"/>
              </a:rPr>
              <a:t>University</a:t>
            </a:r>
            <a:r>
              <a:rPr lang="es-ES" sz="2400" dirty="0">
                <a:latin typeface="Gotham Bold"/>
                <a:cs typeface="Gotham Bold"/>
              </a:rPr>
              <a:t>, the </a:t>
            </a:r>
            <a:r>
              <a:rPr lang="es-ES" sz="2400" dirty="0" err="1">
                <a:latin typeface="Gotham Bold"/>
                <a:cs typeface="Gotham Bold"/>
              </a:rPr>
              <a:t>Netherlands</a:t>
            </a:r>
            <a:endParaRPr lang="es-ES" sz="2400" dirty="0">
              <a:latin typeface="Gotham Bold"/>
              <a:cs typeface="Gotham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60726-DD3C-4C48-B12D-6D8DAFE5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766" y="3722076"/>
            <a:ext cx="2330117" cy="23301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54E798-A52D-4421-B736-73CD5DEA1975}"/>
              </a:ext>
            </a:extLst>
          </p:cNvPr>
          <p:cNvSpPr txBox="1"/>
          <p:nvPr/>
        </p:nvSpPr>
        <p:spPr>
          <a:xfrm>
            <a:off x="288757" y="1479883"/>
            <a:ext cx="1169469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Regenerative practices to maintain/improve </a:t>
            </a:r>
            <a:r>
              <a:rPr lang="en-US" sz="2800" b="1" dirty="0"/>
              <a:t>soil health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Maximize soil cover: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Leguminous cover crops at planting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Use of all OP residues as mulch (cover)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anose="05000000000000000000" pitchFamily="2" charset="2"/>
              </a:rPr>
              <a:t>Weeding of circles &amp; path, leaving soft weed cover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/>
              <a:t>Effects: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/>
              <a:t>prevent erosion and run off &amp; add nutrients to the soil, </a:t>
            </a:r>
            <a:r>
              <a:rPr lang="en-US" sz="2400" dirty="0">
                <a:sym typeface="Wingdings" panose="05000000000000000000" pitchFamily="2" charset="2"/>
              </a:rPr>
              <a:t>reduce fertilizer needs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reduce soil compaction and acidification, add to soil carbon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ym typeface="Wingdings" panose="05000000000000000000" pitchFamily="2" charset="2"/>
              </a:rPr>
              <a:t>increases infiltration e.g. under frond stacks </a:t>
            </a:r>
            <a:r>
              <a:rPr lang="en-US" sz="1600" dirty="0">
                <a:sym typeface="Wingdings" panose="05000000000000000000" pitchFamily="2" charset="2"/>
              </a:rPr>
              <a:t>(</a:t>
            </a:r>
            <a:r>
              <a:rPr lang="en-GB" sz="2400" dirty="0"/>
              <a:t>Comte et al, 2012)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Extra regenerative practice</a:t>
            </a:r>
            <a:r>
              <a:rPr lang="en-US" sz="2400" dirty="0">
                <a:sym typeface="Wingdings" panose="05000000000000000000" pitchFamily="2" charset="2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ym typeface="Wingdings" panose="05000000000000000000" pitchFamily="2" charset="2"/>
              </a:rPr>
              <a:t>Integrating cattle grazing in oil palm to recycle nutrients  reduce 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 herbicide and fertilizer use </a:t>
            </a:r>
          </a:p>
          <a:p>
            <a:endParaRPr lang="en-GB" dirty="0"/>
          </a:p>
        </p:txBody>
      </p:sp>
      <p:pic>
        <p:nvPicPr>
          <p:cNvPr id="3" name="Picture 2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B4642800-8263-4E60-8805-1783A72A1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00" y="1108633"/>
            <a:ext cx="2717800" cy="1790976"/>
          </a:xfrm>
          <a:prstGeom prst="rect">
            <a:avLst/>
          </a:prstGeom>
        </p:spPr>
      </p:pic>
      <p:pic>
        <p:nvPicPr>
          <p:cNvPr id="8" name="Picture 7" descr="A picture containing grass, tree, outdoor, mammal&#10;&#10;Description automatically generated">
            <a:extLst>
              <a:ext uri="{FF2B5EF4-FFF2-40B4-BE49-F238E27FC236}">
                <a16:creationId xmlns:a16="http://schemas.microsoft.com/office/drawing/2014/main" id="{2BDC54FA-69B5-4D54-9B6C-7AB642F0C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136" y="4509314"/>
            <a:ext cx="2614864" cy="196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4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E5CD7-E870-45C9-91FD-82F5F7B0877D}"/>
              </a:ext>
            </a:extLst>
          </p:cNvPr>
          <p:cNvSpPr txBox="1"/>
          <p:nvPr/>
        </p:nvSpPr>
        <p:spPr>
          <a:xfrm>
            <a:off x="242637" y="1528012"/>
            <a:ext cx="11706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Consideration 1: </a:t>
            </a:r>
            <a:r>
              <a:rPr lang="en-GB" sz="2400" dirty="0"/>
              <a:t>Can recycling of residues fully replace inorganic fertilizer?? NO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Cumulation of residues (and nutrients) from FFB supplier fields to mill  </a:t>
            </a:r>
            <a:r>
              <a:rPr lang="en-GB" sz="2400" dirty="0">
                <a:sym typeface="Wingdings" panose="05000000000000000000" pitchFamily="2" charset="2"/>
              </a:rPr>
              <a:t> replaces </a:t>
            </a:r>
            <a:r>
              <a:rPr lang="en-GB" sz="2400" dirty="0"/>
              <a:t> fertiliser in nucleus but increase fertilizer needs in fields of suppliers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Nutrients exported from the system in palm kernel meal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Nutrient losses when shells, (EFB) and MF are burned to fuel the mill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POME tends to stay at the mill</a:t>
            </a:r>
          </a:p>
          <a:p>
            <a:endParaRPr lang="en-GB" sz="2400" dirty="0"/>
          </a:p>
          <a:p>
            <a:r>
              <a:rPr lang="en-GB" sz="2400" b="1" dirty="0"/>
              <a:t>Options to better use nutrients from the OP biomass (</a:t>
            </a:r>
            <a:r>
              <a:rPr lang="en-GB" sz="2400" dirty="0"/>
              <a:t>W. Elbersen, 29sept Mod2 Ses4B </a:t>
            </a:r>
            <a:r>
              <a:rPr lang="en-GB" sz="2400" b="1" dirty="0"/>
              <a:t>)</a:t>
            </a:r>
          </a:p>
          <a:p>
            <a:r>
              <a:rPr lang="en-GB" sz="2400" dirty="0"/>
              <a:t>POME, EFB and MF as feedstock for biodigester, biogas to fuel the mill. Digestate containing nutrients and recalcitrant carbon used for fertilisation &amp; carbon sequestration</a:t>
            </a:r>
          </a:p>
          <a:p>
            <a:r>
              <a:rPr lang="en-GB" sz="2400" dirty="0" err="1"/>
              <a:t>Boilerash</a:t>
            </a:r>
            <a:r>
              <a:rPr lang="en-GB" sz="2400" dirty="0"/>
              <a:t> returned to the field, making compost or biochar and returned to field??</a:t>
            </a:r>
          </a:p>
        </p:txBody>
      </p:sp>
    </p:spTree>
    <p:extLst>
      <p:ext uri="{BB962C8B-B14F-4D97-AF65-F5344CB8AC3E}">
        <p14:creationId xmlns:p14="http://schemas.microsoft.com/office/powerpoint/2010/main" val="286759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8E5CD7-E870-45C9-91FD-82F5F7B0877D}"/>
              </a:ext>
            </a:extLst>
          </p:cNvPr>
          <p:cNvSpPr txBox="1"/>
          <p:nvPr/>
        </p:nvSpPr>
        <p:spPr>
          <a:xfrm>
            <a:off x="397043" y="1732548"/>
            <a:ext cx="109968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Consideration 2: </a:t>
            </a:r>
            <a:r>
              <a:rPr lang="en-GB" sz="2400" dirty="0"/>
              <a:t>Cattle grazing replaces </a:t>
            </a:r>
            <a:r>
              <a:rPr lang="en-GB" sz="2400" b="1" dirty="0"/>
              <a:t>herbicides</a:t>
            </a:r>
            <a:r>
              <a:rPr lang="en-GB" sz="2400" dirty="0"/>
              <a:t> but does it also replace </a:t>
            </a:r>
            <a:r>
              <a:rPr lang="en-GB" sz="2400" b="1" dirty="0"/>
              <a:t>fertilizer</a:t>
            </a:r>
            <a:r>
              <a:rPr lang="en-GB" sz="2400" dirty="0"/>
              <a:t>? </a:t>
            </a:r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Excrements from grazing cattle contain the nutrients of the weeds, not adding nutrients to the system </a:t>
            </a:r>
            <a:r>
              <a:rPr lang="en-GB" sz="2400" dirty="0">
                <a:sym typeface="Wingdings" panose="05000000000000000000" pitchFamily="2" charset="2"/>
              </a:rPr>
              <a:t> not replacing fertiliser</a:t>
            </a:r>
            <a:r>
              <a:rPr lang="en-GB" sz="2400" dirty="0"/>
              <a:t> </a:t>
            </a:r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When cattle is fed concentrate feed (palm kernel cake </a:t>
            </a:r>
            <a:r>
              <a:rPr lang="en-GB" sz="2400" dirty="0" err="1"/>
              <a:t>eg</a:t>
            </a:r>
            <a:r>
              <a:rPr lang="en-GB" sz="2400" dirty="0"/>
              <a:t>), these </a:t>
            </a:r>
          </a:p>
          <a:p>
            <a:r>
              <a:rPr lang="en-GB" sz="2400" dirty="0"/>
              <a:t>     nutrients will be added to the plantation through their dung/urine</a:t>
            </a:r>
          </a:p>
          <a:p>
            <a:r>
              <a:rPr lang="en-GB" sz="2400" dirty="0"/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Concentrate feed then replaces some fertilizer inputs.</a:t>
            </a:r>
          </a:p>
          <a:p>
            <a:endParaRPr lang="en-GB" sz="2000" dirty="0"/>
          </a:p>
        </p:txBody>
      </p:sp>
      <p:pic>
        <p:nvPicPr>
          <p:cNvPr id="6" name="Picture 5" descr="A group of cows grazing&#10;&#10;Description automatically generated with low confidence">
            <a:extLst>
              <a:ext uri="{FF2B5EF4-FFF2-40B4-BE49-F238E27FC236}">
                <a16:creationId xmlns:a16="http://schemas.microsoft.com/office/drawing/2014/main" id="{A333151C-105B-4A1B-AF71-E22A5F236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240" y="4154103"/>
            <a:ext cx="3032760" cy="22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4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994524-EE20-4CEA-AB6F-AA1F5B0E2C80}"/>
              </a:ext>
            </a:extLst>
          </p:cNvPr>
          <p:cNvSpPr txBox="1"/>
          <p:nvPr/>
        </p:nvSpPr>
        <p:spPr>
          <a:xfrm>
            <a:off x="469231" y="1624264"/>
            <a:ext cx="115743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Consideration 3</a:t>
            </a:r>
            <a:r>
              <a:rPr lang="en-GB" sz="2400" dirty="0"/>
              <a:t>: Soil fauna (microbes) as soil health indicator </a:t>
            </a:r>
          </a:p>
          <a:p>
            <a:endParaRPr lang="en-GB" sz="2400" dirty="0"/>
          </a:p>
          <a:p>
            <a:r>
              <a:rPr lang="en-GB" sz="2400" dirty="0"/>
              <a:t>Very difficult to measure accurately and therefore to monitor</a:t>
            </a:r>
          </a:p>
          <a:p>
            <a:endParaRPr lang="en-GB" sz="2400" dirty="0"/>
          </a:p>
          <a:p>
            <a:r>
              <a:rPr lang="en-GB" sz="2400" dirty="0"/>
              <a:t>Causal relation between soil fauna or microbial mass and increase in yield not (yet) assessed with scientific rigor. Many processes take place with potentially contradicting impacts.</a:t>
            </a:r>
          </a:p>
          <a:p>
            <a:endParaRPr lang="en-GB" sz="2400" dirty="0"/>
          </a:p>
          <a:p>
            <a:r>
              <a:rPr lang="en-GB" sz="2400" dirty="0"/>
              <a:t>Difficult for OP growers to justify &amp; to apply regenerative practices to increase these aspects of soil health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4495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0940" y="1504605"/>
            <a:ext cx="117128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err="1">
                <a:latin typeface="Gotham Bold"/>
                <a:cs typeface="Gotham Bold"/>
              </a:rPr>
              <a:t>Conclusions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b="1" dirty="0" err="1">
                <a:latin typeface="Gotham Bold"/>
                <a:cs typeface="Gotham Bold"/>
              </a:rPr>
              <a:t>soil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b="1" dirty="0" err="1">
                <a:latin typeface="Gotham Bold"/>
                <a:cs typeface="Gotham Bold"/>
              </a:rPr>
              <a:t>health</a:t>
            </a:r>
            <a:endParaRPr lang="es-ES" sz="2400" b="1" dirty="0">
              <a:latin typeface="Gotham Bold"/>
              <a:cs typeface="Gotham Bold"/>
            </a:endParaRPr>
          </a:p>
          <a:p>
            <a:pPr algn="just"/>
            <a:endParaRPr lang="es-ES" sz="2400" b="1" dirty="0">
              <a:latin typeface="Gotham Bold"/>
              <a:cs typeface="Gotham Bold"/>
            </a:endParaRPr>
          </a:p>
          <a:p>
            <a:pPr algn="just"/>
            <a:r>
              <a:rPr lang="es-ES" sz="2400" dirty="0" err="1">
                <a:latin typeface="Gotham Bold"/>
                <a:cs typeface="Gotham Bold"/>
              </a:rPr>
              <a:t>Several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practices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included</a:t>
            </a:r>
            <a:r>
              <a:rPr lang="es-ES" sz="2400" dirty="0">
                <a:latin typeface="Gotham Bold"/>
                <a:cs typeface="Gotham Bold"/>
              </a:rPr>
              <a:t> in GAP </a:t>
            </a:r>
            <a:r>
              <a:rPr lang="es-ES" sz="2400" dirty="0" err="1">
                <a:latin typeface="Gotham Bold"/>
                <a:cs typeface="Gotham Bold"/>
              </a:rPr>
              <a:t>could</a:t>
            </a:r>
            <a:r>
              <a:rPr lang="es-ES" sz="2400" dirty="0">
                <a:latin typeface="Gotham Bold"/>
                <a:cs typeface="Gotham Bold"/>
              </a:rPr>
              <a:t> be </a:t>
            </a:r>
            <a:r>
              <a:rPr lang="es-ES" sz="2400" dirty="0" err="1">
                <a:latin typeface="Gotham Bold"/>
                <a:cs typeface="Gotham Bold"/>
              </a:rPr>
              <a:t>called</a:t>
            </a:r>
            <a:r>
              <a:rPr lang="es-ES" sz="2400" dirty="0">
                <a:latin typeface="Gotham Bold"/>
                <a:cs typeface="Gotham Bold"/>
              </a:rPr>
              <a:t> regenerative </a:t>
            </a:r>
            <a:r>
              <a:rPr lang="es-ES" sz="2400" dirty="0" err="1">
                <a:latin typeface="Gotham Bold"/>
                <a:cs typeface="Gotham Bold"/>
              </a:rPr>
              <a:t>both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by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practice</a:t>
            </a:r>
            <a:r>
              <a:rPr lang="es-ES" sz="2400" dirty="0">
                <a:latin typeface="Gotham Bold"/>
                <a:cs typeface="Gotham Bold"/>
              </a:rPr>
              <a:t> and </a:t>
            </a:r>
            <a:r>
              <a:rPr lang="es-ES" sz="2400" dirty="0" err="1">
                <a:latin typeface="Gotham Bold"/>
                <a:cs typeface="Gotham Bold"/>
              </a:rPr>
              <a:t>by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outcome</a:t>
            </a:r>
            <a:r>
              <a:rPr lang="es-ES" sz="2400" dirty="0">
                <a:latin typeface="Gotham Bold"/>
                <a:cs typeface="Gotham Bold"/>
              </a:rPr>
              <a:t>. </a:t>
            </a:r>
            <a:r>
              <a:rPr lang="es-ES" sz="2400" b="1" dirty="0" err="1">
                <a:latin typeface="Gotham Bold"/>
                <a:cs typeface="Gotham Bold"/>
              </a:rPr>
              <a:t>When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b="1" dirty="0" err="1">
                <a:latin typeface="Gotham Bold"/>
                <a:cs typeface="Gotham Bold"/>
              </a:rPr>
              <a:t>properly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b="1" dirty="0" err="1">
                <a:latin typeface="Gotham Bold"/>
                <a:cs typeface="Gotham Bold"/>
              </a:rPr>
              <a:t>implemented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they</a:t>
            </a:r>
            <a:r>
              <a:rPr lang="es-ES" sz="2400" dirty="0">
                <a:latin typeface="Gotham Bold"/>
                <a:cs typeface="Gotham Bold"/>
              </a:rPr>
              <a:t> can </a:t>
            </a:r>
            <a:r>
              <a:rPr lang="es-ES" sz="2400" dirty="0" err="1">
                <a:latin typeface="Gotham Bold"/>
                <a:cs typeface="Gotham Bold"/>
              </a:rPr>
              <a:t>save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herbicide</a:t>
            </a:r>
            <a:r>
              <a:rPr lang="es-ES" sz="2400" dirty="0">
                <a:latin typeface="Gotham Bold"/>
                <a:cs typeface="Gotham Bold"/>
              </a:rPr>
              <a:t>, </a:t>
            </a:r>
            <a:r>
              <a:rPr lang="es-ES" sz="2400" dirty="0" err="1">
                <a:latin typeface="Gotham Bold"/>
                <a:cs typeface="Gotham Bold"/>
              </a:rPr>
              <a:t>pesticide</a:t>
            </a:r>
            <a:r>
              <a:rPr lang="es-ES" sz="2400" dirty="0">
                <a:latin typeface="Gotham Bold"/>
                <a:cs typeface="Gotham Bold"/>
              </a:rPr>
              <a:t> &amp; </a:t>
            </a:r>
            <a:r>
              <a:rPr lang="es-ES" sz="2400" dirty="0" err="1">
                <a:latin typeface="Gotham Bold"/>
                <a:cs typeface="Gotham Bold"/>
              </a:rPr>
              <a:t>fertilizer</a:t>
            </a:r>
            <a:r>
              <a:rPr lang="es-ES" sz="2400" dirty="0">
                <a:latin typeface="Gotham Bold"/>
                <a:cs typeface="Gotham Bold"/>
              </a:rPr>
              <a:t> use and </a:t>
            </a:r>
            <a:r>
              <a:rPr lang="es-ES" sz="2400" dirty="0" err="1">
                <a:latin typeface="Gotham Bold"/>
                <a:cs typeface="Gotham Bold"/>
              </a:rPr>
              <a:t>increase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fauna. </a:t>
            </a:r>
          </a:p>
          <a:p>
            <a:pPr algn="just"/>
            <a:endParaRPr lang="es-ES" sz="2400" dirty="0">
              <a:latin typeface="Gotham Bold"/>
              <a:cs typeface="Gotham Bold"/>
            </a:endParaRPr>
          </a:p>
          <a:p>
            <a:pPr algn="just"/>
            <a:r>
              <a:rPr lang="es-ES" sz="2400" dirty="0" err="1">
                <a:latin typeface="Gotham Bold"/>
                <a:cs typeface="Gotham Bold"/>
              </a:rPr>
              <a:t>Practices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cannot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fully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replace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fertilizer</a:t>
            </a:r>
            <a:r>
              <a:rPr lang="es-ES" sz="2400" dirty="0">
                <a:latin typeface="Gotham Bold"/>
                <a:cs typeface="Gotham Bold"/>
              </a:rPr>
              <a:t>, </a:t>
            </a:r>
            <a:r>
              <a:rPr lang="es-ES" sz="2400" dirty="0" err="1">
                <a:latin typeface="Gotham Bold"/>
                <a:cs typeface="Gotham Bold"/>
              </a:rPr>
              <a:t>nutrients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have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come </a:t>
            </a:r>
            <a:r>
              <a:rPr lang="es-ES" sz="2400" dirty="0" err="1">
                <a:latin typeface="Gotham Bold"/>
                <a:cs typeface="Gotham Bold"/>
              </a:rPr>
              <a:t>from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somewhere</a:t>
            </a:r>
            <a:r>
              <a:rPr lang="es-ES" sz="2400" dirty="0">
                <a:latin typeface="Gotham Bold"/>
                <a:cs typeface="Gotham Bold"/>
              </a:rPr>
              <a:t> (</a:t>
            </a:r>
            <a:r>
              <a:rPr lang="es-ES" sz="2400" dirty="0" err="1">
                <a:latin typeface="Gotham Bold"/>
                <a:cs typeface="Gotham Bold"/>
              </a:rPr>
              <a:t>feed</a:t>
            </a:r>
            <a:r>
              <a:rPr lang="es-ES" sz="2400" dirty="0">
                <a:latin typeface="Gotham Bold"/>
                <a:cs typeface="Gotham Bold"/>
              </a:rPr>
              <a:t>, </a:t>
            </a:r>
            <a:r>
              <a:rPr lang="es-ES" sz="2400" dirty="0" err="1">
                <a:latin typeface="Gotham Bold"/>
                <a:cs typeface="Gotham Bold"/>
              </a:rPr>
              <a:t>smallholder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fields</a:t>
            </a:r>
            <a:r>
              <a:rPr lang="es-ES" sz="2400" dirty="0">
                <a:latin typeface="Gotham Bold"/>
                <a:cs typeface="Gotham Bold"/>
              </a:rPr>
              <a:t>) and </a:t>
            </a:r>
            <a:r>
              <a:rPr lang="es-ES" sz="2400" dirty="0" err="1">
                <a:latin typeface="Gotham Bold"/>
                <a:cs typeface="Gotham Bold"/>
              </a:rPr>
              <a:t>losses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occur</a:t>
            </a:r>
            <a:r>
              <a:rPr lang="es-ES" sz="2400" dirty="0">
                <a:latin typeface="Gotham Bold"/>
                <a:cs typeface="Gotham Bold"/>
              </a:rPr>
              <a:t> (cake, fuel), </a:t>
            </a:r>
            <a:r>
              <a:rPr lang="es-ES" sz="2400" dirty="0" err="1">
                <a:latin typeface="Gotham Bold"/>
                <a:cs typeface="Gotham Bold"/>
              </a:rPr>
              <a:t>external</a:t>
            </a:r>
            <a:r>
              <a:rPr lang="es-ES" sz="2400" dirty="0">
                <a:latin typeface="Gotham Bold"/>
                <a:cs typeface="Gotham Bold"/>
              </a:rPr>
              <a:t> inputs </a:t>
            </a:r>
            <a:r>
              <a:rPr lang="es-ES" sz="2400" dirty="0" err="1">
                <a:latin typeface="Gotham Bold"/>
                <a:cs typeface="Gotham Bold"/>
              </a:rPr>
              <a:t>needed</a:t>
            </a:r>
            <a:endParaRPr lang="es-ES" sz="2400" dirty="0">
              <a:latin typeface="Gotham Bold"/>
              <a:cs typeface="Gotham Bold"/>
            </a:endParaRPr>
          </a:p>
          <a:p>
            <a:pPr algn="just"/>
            <a:endParaRPr lang="es-ES" sz="2400" dirty="0">
              <a:latin typeface="Gotham Bold"/>
              <a:cs typeface="Gotham Bold"/>
            </a:endParaRPr>
          </a:p>
          <a:p>
            <a:pPr algn="just"/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make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practices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increase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helath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attractive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OP </a:t>
            </a:r>
            <a:r>
              <a:rPr lang="es-ES" sz="2400" dirty="0" err="1">
                <a:latin typeface="Gotham Bold"/>
                <a:cs typeface="Gotham Bold"/>
              </a:rPr>
              <a:t>producers</a:t>
            </a:r>
            <a:r>
              <a:rPr lang="es-ES" sz="2400" dirty="0">
                <a:latin typeface="Gotham Bold"/>
                <a:cs typeface="Gotham Bold"/>
              </a:rPr>
              <a:t>, </a:t>
            </a:r>
            <a:r>
              <a:rPr lang="es-ES" sz="2400" dirty="0" err="1">
                <a:latin typeface="Gotham Bold"/>
                <a:cs typeface="Gotham Bold"/>
              </a:rPr>
              <a:t>relations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between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health</a:t>
            </a:r>
            <a:r>
              <a:rPr lang="es-ES" sz="2400" dirty="0">
                <a:latin typeface="Gotham Bold"/>
                <a:cs typeface="Gotham Bold"/>
              </a:rPr>
              <a:t> (</a:t>
            </a:r>
            <a:r>
              <a:rPr lang="es-ES" sz="2400" dirty="0" err="1">
                <a:latin typeface="Gotham Bold"/>
                <a:cs typeface="Gotham Bold"/>
              </a:rPr>
              <a:t>eg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fauna) and </a:t>
            </a:r>
            <a:r>
              <a:rPr lang="es-ES" sz="2400" dirty="0" err="1">
                <a:latin typeface="Gotham Bold"/>
                <a:cs typeface="Gotham Bold"/>
              </a:rPr>
              <a:t>yield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need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be </a:t>
            </a:r>
            <a:r>
              <a:rPr lang="es-ES" sz="2400" dirty="0" err="1">
                <a:latin typeface="Gotham Bold"/>
                <a:cs typeface="Gotham Bold"/>
              </a:rPr>
              <a:t>established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through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robust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scientific</a:t>
            </a:r>
            <a:r>
              <a:rPr lang="es-ES" sz="2400" dirty="0">
                <a:latin typeface="Gotham Bold"/>
                <a:cs typeface="Gotham Bold"/>
              </a:rPr>
              <a:t>  </a:t>
            </a:r>
            <a:r>
              <a:rPr lang="es-ES" sz="2400" dirty="0" err="1">
                <a:latin typeface="Gotham Bold"/>
                <a:cs typeface="Gotham Bold"/>
              </a:rPr>
              <a:t>experiments</a:t>
            </a:r>
            <a:r>
              <a:rPr lang="es-ES" sz="2400" dirty="0">
                <a:latin typeface="Gotham Bold"/>
                <a:cs typeface="Gotham Bold"/>
              </a:rPr>
              <a:t>, and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health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parameters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needs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be </a:t>
            </a:r>
            <a:r>
              <a:rPr lang="es-ES" sz="2400" dirty="0" err="1">
                <a:latin typeface="Gotham Bold"/>
                <a:cs typeface="Gotham Bold"/>
              </a:rPr>
              <a:t>easily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mesured</a:t>
            </a:r>
            <a:r>
              <a:rPr lang="es-ES" sz="2400" dirty="0">
                <a:latin typeface="Gotham Bold"/>
                <a:cs typeface="Gotham Bold"/>
              </a:rPr>
              <a:t>.</a:t>
            </a:r>
          </a:p>
          <a:p>
            <a:pPr algn="just"/>
            <a:r>
              <a:rPr lang="es-ES" sz="2400" dirty="0">
                <a:latin typeface="Gotham Bold"/>
                <a:cs typeface="Gotham Bold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0578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0940" y="1645282"/>
            <a:ext cx="116669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latin typeface="Gotham Bold"/>
                <a:cs typeface="Gotham Bold"/>
              </a:rPr>
              <a:t>3 Regenerative </a:t>
            </a:r>
            <a:r>
              <a:rPr lang="es-ES" sz="2800" dirty="0" err="1">
                <a:latin typeface="Gotham Bold"/>
                <a:cs typeface="Gotham Bold"/>
              </a:rPr>
              <a:t>practices</a:t>
            </a:r>
            <a:r>
              <a:rPr lang="es-ES" sz="2800" dirty="0">
                <a:latin typeface="Gotham Bold"/>
                <a:cs typeface="Gotham Bold"/>
              </a:rPr>
              <a:t> </a:t>
            </a:r>
            <a:r>
              <a:rPr lang="es-ES" sz="2800" dirty="0" err="1">
                <a:latin typeface="Gotham Bold"/>
                <a:cs typeface="Gotham Bold"/>
              </a:rPr>
              <a:t>to</a:t>
            </a:r>
            <a:r>
              <a:rPr lang="es-ES" sz="2800" dirty="0">
                <a:latin typeface="Gotham Bold"/>
                <a:cs typeface="Gotham Bold"/>
              </a:rPr>
              <a:t> </a:t>
            </a:r>
            <a:r>
              <a:rPr lang="es-ES" sz="2800" dirty="0" err="1">
                <a:latin typeface="Gotham Bold"/>
                <a:cs typeface="Gotham Bold"/>
              </a:rPr>
              <a:t>maintain</a:t>
            </a:r>
            <a:r>
              <a:rPr lang="es-ES" sz="2800" dirty="0">
                <a:latin typeface="Gotham Bold"/>
                <a:cs typeface="Gotham Bold"/>
              </a:rPr>
              <a:t> </a:t>
            </a:r>
            <a:r>
              <a:rPr lang="es-ES" sz="2800" dirty="0" err="1">
                <a:latin typeface="Gotham Bold"/>
                <a:cs typeface="Gotham Bold"/>
              </a:rPr>
              <a:t>or</a:t>
            </a:r>
            <a:r>
              <a:rPr lang="es-ES" sz="2800" dirty="0">
                <a:latin typeface="Gotham Bold"/>
                <a:cs typeface="Gotham Bold"/>
              </a:rPr>
              <a:t> </a:t>
            </a:r>
            <a:r>
              <a:rPr lang="es-ES" sz="2800" dirty="0" err="1">
                <a:latin typeface="Gotham Bold"/>
                <a:cs typeface="Gotham Bold"/>
              </a:rPr>
              <a:t>increase</a:t>
            </a:r>
            <a:r>
              <a:rPr lang="es-ES" sz="2800" dirty="0">
                <a:latin typeface="Gotham Bold"/>
                <a:cs typeface="Gotham Bold"/>
              </a:rPr>
              <a:t> </a:t>
            </a:r>
            <a:r>
              <a:rPr lang="es-ES" sz="2800" b="1" dirty="0" err="1">
                <a:latin typeface="Gotham Bold"/>
                <a:cs typeface="Gotham Bold"/>
              </a:rPr>
              <a:t>soil</a:t>
            </a:r>
            <a:r>
              <a:rPr lang="es-ES" sz="2800" b="1" dirty="0">
                <a:latin typeface="Gotham Bold"/>
                <a:cs typeface="Gotham Bold"/>
              </a:rPr>
              <a:t> </a:t>
            </a:r>
            <a:r>
              <a:rPr lang="es-ES" sz="2800" b="1" dirty="0" err="1">
                <a:latin typeface="Gotham Bold"/>
                <a:cs typeface="Gotham Bold"/>
              </a:rPr>
              <a:t>carbon</a:t>
            </a:r>
            <a:endParaRPr lang="es-ES" sz="2800" b="1" dirty="0">
              <a:latin typeface="Gotham Bold"/>
              <a:cs typeface="Gotham Bold"/>
            </a:endParaRPr>
          </a:p>
          <a:p>
            <a:pPr algn="just"/>
            <a:endParaRPr lang="es-ES" sz="2800" b="1" dirty="0">
              <a:latin typeface="Gotham Bold"/>
              <a:cs typeface="Gotham Bold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400" b="1" dirty="0" err="1">
                <a:latin typeface="Gotham Bold"/>
                <a:cs typeface="Gotham Bold"/>
              </a:rPr>
              <a:t>Current</a:t>
            </a:r>
            <a:r>
              <a:rPr lang="es-ES" sz="2400" b="1" dirty="0">
                <a:latin typeface="Gotham Bold"/>
                <a:cs typeface="Gotham Bold"/>
              </a:rPr>
              <a:t> OP </a:t>
            </a:r>
            <a:r>
              <a:rPr lang="es-ES" sz="2400" b="1" dirty="0" err="1">
                <a:latin typeface="Gotham Bold"/>
                <a:cs typeface="Gotham Bold"/>
              </a:rPr>
              <a:t>practices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</a:p>
          <a:p>
            <a:pPr marL="914400" lvl="1" indent="-457200" algn="just">
              <a:buFontTx/>
              <a:buChar char="-"/>
            </a:pPr>
            <a:r>
              <a:rPr lang="es-ES" sz="2400" dirty="0">
                <a:latin typeface="Gotham Bold"/>
                <a:cs typeface="Gotham Bold"/>
              </a:rPr>
              <a:t>no </a:t>
            </a:r>
            <a:r>
              <a:rPr lang="es-ES" sz="2400" dirty="0" err="1">
                <a:latin typeface="Gotham Bold"/>
                <a:cs typeface="Gotham Bold"/>
              </a:rPr>
              <a:t>biomass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burning</a:t>
            </a:r>
            <a:r>
              <a:rPr lang="es-ES" sz="2400" dirty="0">
                <a:latin typeface="Gotham Bold"/>
                <a:cs typeface="Gotham Bold"/>
              </a:rPr>
              <a:t> at establishment</a:t>
            </a:r>
          </a:p>
          <a:p>
            <a:pPr marL="914400" lvl="1" indent="-457200" algn="just">
              <a:buFontTx/>
              <a:buChar char="-"/>
            </a:pPr>
            <a:r>
              <a:rPr lang="es-ES" sz="2400" dirty="0">
                <a:latin typeface="Gotham Bold"/>
                <a:cs typeface="Gotham Bold"/>
              </a:rPr>
              <a:t>no </a:t>
            </a:r>
            <a:r>
              <a:rPr lang="es-ES" sz="2400" dirty="0" err="1">
                <a:latin typeface="Gotham Bold"/>
                <a:cs typeface="Gotham Bold"/>
              </a:rPr>
              <a:t>cultivation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on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deep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peat</a:t>
            </a:r>
            <a:r>
              <a:rPr lang="es-ES" sz="2400" dirty="0">
                <a:latin typeface="Gotham Bold"/>
                <a:cs typeface="Gotham Bold"/>
              </a:rPr>
              <a:t> </a:t>
            </a:r>
          </a:p>
          <a:p>
            <a:pPr marL="914400" lvl="1" indent="-457200" algn="just">
              <a:buFontTx/>
              <a:buChar char="-"/>
            </a:pPr>
            <a:r>
              <a:rPr lang="es-ES" sz="2400" dirty="0" err="1">
                <a:latin typeface="Gotham Bold"/>
                <a:cs typeface="Gotham Bold"/>
              </a:rPr>
              <a:t>some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cover</a:t>
            </a:r>
            <a:r>
              <a:rPr lang="es-ES" sz="2400" dirty="0">
                <a:latin typeface="Gotham Bold"/>
                <a:cs typeface="Gotham Bold"/>
              </a:rPr>
              <a:t> (</a:t>
            </a:r>
            <a:r>
              <a:rPr lang="es-ES" sz="2400" dirty="0" err="1">
                <a:latin typeface="Gotham Bold"/>
                <a:cs typeface="Gotham Bold"/>
              </a:rPr>
              <a:t>cover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crops</a:t>
            </a:r>
            <a:r>
              <a:rPr lang="es-ES" sz="2400" dirty="0">
                <a:latin typeface="Gotham Bold"/>
                <a:cs typeface="Gotham Bold"/>
              </a:rPr>
              <a:t>, </a:t>
            </a:r>
            <a:r>
              <a:rPr lang="es-ES" sz="2400" dirty="0" err="1">
                <a:latin typeface="Gotham Bold"/>
                <a:cs typeface="Gotham Bold"/>
              </a:rPr>
              <a:t>residues</a:t>
            </a:r>
            <a:r>
              <a:rPr lang="es-ES" sz="2400" dirty="0">
                <a:latin typeface="Gotham Bold"/>
                <a:cs typeface="Gotham Bold"/>
              </a:rPr>
              <a:t>)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add</a:t>
            </a:r>
            <a:r>
              <a:rPr lang="es-ES" sz="2400" dirty="0">
                <a:latin typeface="Gotham Bold"/>
                <a:cs typeface="Gotham Bold"/>
              </a:rPr>
              <a:t> SOM and </a:t>
            </a:r>
            <a:r>
              <a:rPr lang="es-ES" sz="2400" dirty="0" err="1">
                <a:latin typeface="Gotham Bold"/>
                <a:cs typeface="Gotham Bold"/>
              </a:rPr>
              <a:t>prevent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runoff</a:t>
            </a:r>
            <a:r>
              <a:rPr lang="es-ES" sz="2400" dirty="0">
                <a:latin typeface="Gotham Bold"/>
                <a:cs typeface="Gotham Bold"/>
              </a:rPr>
              <a:t> of </a:t>
            </a:r>
            <a:r>
              <a:rPr lang="es-ES" sz="2400" dirty="0" err="1">
                <a:latin typeface="Gotham Bold"/>
                <a:cs typeface="Gotham Bold"/>
              </a:rPr>
              <a:t>topsoil</a:t>
            </a:r>
            <a:r>
              <a:rPr lang="es-ES" sz="2400" dirty="0">
                <a:latin typeface="Gotham Bold"/>
                <a:cs typeface="Gotham Bold"/>
              </a:rPr>
              <a:t> </a:t>
            </a:r>
          </a:p>
          <a:p>
            <a:pPr marL="457200" indent="-457200" algn="just">
              <a:buFontTx/>
              <a:buChar char="-"/>
            </a:pPr>
            <a:endParaRPr lang="es-ES" sz="2400" b="1" dirty="0">
              <a:latin typeface="Gotham Bold"/>
              <a:cs typeface="Gotham Bold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400" b="1" dirty="0" err="1">
                <a:latin typeface="Gotham Bold"/>
                <a:cs typeface="Gotham Bold"/>
              </a:rPr>
              <a:t>Newly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b="1" dirty="0" err="1">
                <a:latin typeface="Gotham Bold"/>
                <a:cs typeface="Gotham Bold"/>
              </a:rPr>
              <a:t>proposed</a:t>
            </a:r>
            <a:r>
              <a:rPr lang="es-ES" sz="2400" b="1" dirty="0">
                <a:latin typeface="Gotham Bold"/>
                <a:cs typeface="Gotham Bold"/>
              </a:rPr>
              <a:t> </a:t>
            </a:r>
            <a:r>
              <a:rPr lang="es-ES" sz="2400" b="1" dirty="0" err="1">
                <a:latin typeface="Gotham Bold"/>
                <a:cs typeface="Gotham Bold"/>
              </a:rPr>
              <a:t>practices</a:t>
            </a:r>
            <a:endParaRPr lang="es-ES" sz="2400" b="1" dirty="0">
              <a:latin typeface="Gotham Bold"/>
              <a:cs typeface="Gotham Bold"/>
            </a:endParaRPr>
          </a:p>
          <a:p>
            <a:pPr marL="914400" lvl="1" indent="-457200" algn="just">
              <a:buFontTx/>
              <a:buChar char="-"/>
            </a:pPr>
            <a:r>
              <a:rPr lang="es-ES" sz="2400" dirty="0" err="1">
                <a:latin typeface="Gotham Bold"/>
                <a:cs typeface="Gotham Bold"/>
              </a:rPr>
              <a:t>Organic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amendments</a:t>
            </a:r>
            <a:r>
              <a:rPr lang="es-ES" sz="2400" dirty="0">
                <a:latin typeface="Gotham Bold"/>
                <a:cs typeface="Gotham Bold"/>
              </a:rPr>
              <a:t> (</a:t>
            </a:r>
            <a:r>
              <a:rPr lang="es-ES" sz="2400" dirty="0" err="1">
                <a:latin typeface="Gotham Bold"/>
                <a:cs typeface="Gotham Bold"/>
              </a:rPr>
              <a:t>dung</a:t>
            </a:r>
            <a:r>
              <a:rPr lang="es-ES" sz="2400" dirty="0">
                <a:latin typeface="Gotham Bold"/>
                <a:cs typeface="Gotham Bold"/>
              </a:rPr>
              <a:t>, compost, </a:t>
            </a:r>
            <a:r>
              <a:rPr lang="es-ES" sz="2400" b="1" dirty="0" err="1">
                <a:latin typeface="Gotham Bold"/>
                <a:cs typeface="Gotham Bold"/>
              </a:rPr>
              <a:t>biochar</a:t>
            </a:r>
            <a:r>
              <a:rPr lang="es-ES" sz="2400" dirty="0">
                <a:latin typeface="Gotham Bold"/>
                <a:cs typeface="Gotham Bold"/>
              </a:rPr>
              <a:t>)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add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SOM, Soil </a:t>
            </a:r>
            <a:r>
              <a:rPr lang="es-ES" sz="2400" dirty="0" err="1">
                <a:latin typeface="Gotham Bold"/>
                <a:cs typeface="Gotham Bold"/>
              </a:rPr>
              <a:t>Carbon</a:t>
            </a:r>
            <a:r>
              <a:rPr lang="es-ES" sz="2400" dirty="0">
                <a:latin typeface="Gotham Bold"/>
                <a:cs typeface="Gotham Bold"/>
              </a:rPr>
              <a:t>, </a:t>
            </a:r>
            <a:r>
              <a:rPr lang="es-ES" sz="2400" dirty="0" err="1">
                <a:latin typeface="Gotham Bold"/>
                <a:cs typeface="Gotham Bold"/>
              </a:rPr>
              <a:t>nutrients</a:t>
            </a:r>
            <a:endParaRPr lang="es-ES" sz="2400" dirty="0">
              <a:latin typeface="Gotham Bold"/>
              <a:cs typeface="Gotham Bold"/>
            </a:endParaRPr>
          </a:p>
          <a:p>
            <a:pPr marL="914400" lvl="1" indent="-457200" algn="just">
              <a:buFontTx/>
              <a:buChar char="-"/>
            </a:pPr>
            <a:r>
              <a:rPr lang="es-ES" sz="2400" dirty="0" err="1">
                <a:latin typeface="Gotham Bold"/>
                <a:cs typeface="Gotham Bold"/>
              </a:rPr>
              <a:t>Agroforestry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to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increase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carbon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sequestration</a:t>
            </a:r>
            <a:r>
              <a:rPr lang="es-ES" sz="2400" dirty="0">
                <a:latin typeface="Gotham Bold"/>
                <a:cs typeface="Gotham Bold"/>
              </a:rPr>
              <a:t> (&amp; reduce agro-</a:t>
            </a:r>
            <a:r>
              <a:rPr lang="es-ES" sz="2400" dirty="0" err="1">
                <a:latin typeface="Gotham Bold"/>
                <a:cs typeface="Gotham Bold"/>
              </a:rPr>
              <a:t>chemical</a:t>
            </a:r>
            <a:r>
              <a:rPr lang="es-ES" sz="2400" dirty="0">
                <a:latin typeface="Gotham Bold"/>
                <a:cs typeface="Gotham Bold"/>
              </a:rPr>
              <a:t> use) </a:t>
            </a:r>
          </a:p>
          <a:p>
            <a:pPr marL="914400" lvl="1" indent="-457200" algn="just">
              <a:buFontTx/>
              <a:buChar char="-"/>
            </a:pPr>
            <a:r>
              <a:rPr lang="es-ES" sz="2400" dirty="0">
                <a:latin typeface="Gotham Bold"/>
                <a:cs typeface="Gotham Bold"/>
              </a:rPr>
              <a:t>No </a:t>
            </a:r>
            <a:r>
              <a:rPr lang="es-ES" sz="2400" dirty="0" err="1">
                <a:latin typeface="Gotham Bold"/>
                <a:cs typeface="Gotham Bold"/>
              </a:rPr>
              <a:t>soil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disturbance</a:t>
            </a:r>
            <a:r>
              <a:rPr lang="es-ES" sz="2400" dirty="0">
                <a:latin typeface="Gotham Bold"/>
                <a:cs typeface="Gotham Bold"/>
              </a:rPr>
              <a:t> (</a:t>
            </a:r>
            <a:r>
              <a:rPr lang="es-ES" sz="2400" dirty="0" err="1">
                <a:latin typeface="Gotham Bold"/>
                <a:cs typeface="Gotham Bold"/>
              </a:rPr>
              <a:t>eg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during</a:t>
            </a:r>
            <a:r>
              <a:rPr lang="es-ES" sz="2400" dirty="0">
                <a:latin typeface="Gotham Bold"/>
                <a:cs typeface="Gotham Bold"/>
              </a:rPr>
              <a:t> </a:t>
            </a:r>
            <a:r>
              <a:rPr lang="es-ES" sz="2400" dirty="0" err="1">
                <a:latin typeface="Gotham Bold"/>
                <a:cs typeface="Gotham Bold"/>
              </a:rPr>
              <a:t>weeding</a:t>
            </a:r>
            <a:r>
              <a:rPr lang="es-ES" sz="2400" dirty="0">
                <a:latin typeface="Gotham Bold"/>
                <a:cs typeface="Gotham Bold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8F9325-EB55-4EF3-8164-0AE5258B6B5A}"/>
              </a:ext>
            </a:extLst>
          </p:cNvPr>
          <p:cNvSpPr txBox="1"/>
          <p:nvPr/>
        </p:nvSpPr>
        <p:spPr>
          <a:xfrm>
            <a:off x="5967663" y="5975341"/>
            <a:ext cx="559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NB For </a:t>
            </a:r>
            <a:r>
              <a:rPr lang="en-GB" b="1" dirty="0"/>
              <a:t>biochar</a:t>
            </a:r>
            <a:r>
              <a:rPr lang="en-GB" dirty="0"/>
              <a:t> see: N. </a:t>
            </a:r>
            <a:r>
              <a:rPr lang="en-GB" dirty="0" err="1"/>
              <a:t>Acelas</a:t>
            </a:r>
            <a:r>
              <a:rPr lang="en-GB" dirty="0"/>
              <a:t>, 29sept Mod2 </a:t>
            </a:r>
            <a:r>
              <a:rPr lang="en-GB" dirty="0" err="1"/>
              <a:t>Ses</a:t>
            </a:r>
            <a:r>
              <a:rPr lang="en-GB" dirty="0"/>
              <a:t> 4B</a:t>
            </a:r>
          </a:p>
        </p:txBody>
      </p:sp>
    </p:spTree>
    <p:extLst>
      <p:ext uri="{BB962C8B-B14F-4D97-AF65-F5344CB8AC3E}">
        <p14:creationId xmlns:p14="http://schemas.microsoft.com/office/powerpoint/2010/main" val="299673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0A38BB-E17F-4C11-A1C3-B2279EF364AC}"/>
              </a:ext>
            </a:extLst>
          </p:cNvPr>
          <p:cNvSpPr txBox="1"/>
          <p:nvPr/>
        </p:nvSpPr>
        <p:spPr>
          <a:xfrm>
            <a:off x="413468" y="1502796"/>
            <a:ext cx="116089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Consideration 1: </a:t>
            </a:r>
            <a:r>
              <a:rPr lang="en-US" sz="2000" dirty="0"/>
              <a:t>Contribution of organic amendment to soil organic matter and soil carbon?? </a:t>
            </a:r>
          </a:p>
          <a:p>
            <a:endParaRPr lang="en-US" sz="2000" b="1" dirty="0"/>
          </a:p>
          <a:p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Break down &amp; biomass needs</a:t>
            </a: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Ca.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15% of C in plant biomass ends up as SOM,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85% is released as CO2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(Castellano, 2015, McGuire, 2018) 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Huge amounts of biomass needed </a:t>
            </a:r>
            <a:r>
              <a:rPr lang="en-US" sz="2000" b="1" dirty="0"/>
              <a:t>to increase SOM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Breakdown rates (biological activity &amp; weathering) determined by temperature, moisture and oxygen levels. </a:t>
            </a:r>
          </a:p>
          <a:p>
            <a:r>
              <a:rPr lang="en-US" sz="2000" dirty="0"/>
              <a:t>	Warm soils, if wet and aerated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high rates of soil organic matter loss</a:t>
            </a:r>
            <a:r>
              <a:rPr lang="en-US" sz="2000" dirty="0">
                <a:sym typeface="Wingdings" panose="05000000000000000000" pitchFamily="2" charset="2"/>
              </a:rPr>
              <a:t> OP soil conditions &amp; in peat</a:t>
            </a:r>
            <a:endParaRPr lang="en-US" sz="2000" dirty="0"/>
          </a:p>
          <a:p>
            <a:r>
              <a:rPr lang="en-US" sz="2000" dirty="0"/>
              <a:t>	Tillage, by adding oxygen to the soil, promotes organic matter breakdown </a:t>
            </a:r>
            <a:r>
              <a:rPr lang="en-US" sz="2000" dirty="0">
                <a:sym typeface="Wingdings" panose="05000000000000000000" pitchFamily="2" charset="2"/>
              </a:rPr>
              <a:t> OP generally no tillage</a:t>
            </a:r>
            <a:r>
              <a:rPr lang="en-US" sz="20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Without erosion, </a:t>
            </a:r>
            <a:r>
              <a:rPr lang="en-US" sz="2000" b="1" dirty="0"/>
              <a:t>annual SOM losses range from 1-5% of total SOM </a:t>
            </a:r>
            <a:r>
              <a:rPr lang="en-US" sz="2000" dirty="0"/>
              <a:t>(</a:t>
            </a:r>
            <a:r>
              <a:rPr lang="en-US" sz="2000" dirty="0" err="1"/>
              <a:t>Magdoff</a:t>
            </a:r>
            <a:r>
              <a:rPr lang="en-US" sz="2000" dirty="0"/>
              <a:t> and Weil, 2004).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Huge amounts of biomass needed </a:t>
            </a:r>
            <a:r>
              <a:rPr lang="en-US" sz="2000" b="1" dirty="0"/>
              <a:t>to replenish SOM loss</a:t>
            </a:r>
            <a:r>
              <a:rPr lang="en-US" sz="2000" dirty="0"/>
              <a:t>, esp. in high SOM soils. Recycling is not enough!!</a:t>
            </a:r>
          </a:p>
          <a:p>
            <a:endParaRPr lang="en-US" sz="2000" b="1" dirty="0"/>
          </a:p>
          <a:p>
            <a:r>
              <a:rPr lang="en-US" sz="2000" b="1" dirty="0"/>
              <a:t>Challenges:</a:t>
            </a:r>
          </a:p>
          <a:p>
            <a:r>
              <a:rPr lang="en-US" sz="2000" dirty="0"/>
              <a:t>(1)Where &amp; how to produce those volumes of biomass?? </a:t>
            </a:r>
          </a:p>
          <a:p>
            <a:r>
              <a:rPr lang="en-US" sz="2000" dirty="0"/>
              <a:t>(2)How to avoid that maintaining/increasing SOM and C in one place leads to SOM depletion elsewhere?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06494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0939" y="1645282"/>
            <a:ext cx="116281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err="1">
                <a:cs typeface="Gotham Bold"/>
              </a:rPr>
              <a:t>Consideration</a:t>
            </a:r>
            <a:r>
              <a:rPr lang="es-ES" sz="2000" b="1" dirty="0">
                <a:cs typeface="Gotham Bold"/>
              </a:rPr>
              <a:t> 2 </a:t>
            </a:r>
            <a:r>
              <a:rPr lang="es-ES" sz="2000" dirty="0" err="1">
                <a:cs typeface="Gotham Bold"/>
              </a:rPr>
              <a:t>Oil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palm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agroforestry</a:t>
            </a:r>
            <a:endParaRPr lang="es-ES" sz="2000" dirty="0">
              <a:cs typeface="Gotham Bold"/>
            </a:endParaRPr>
          </a:p>
          <a:p>
            <a:pPr marL="457200" indent="-457200" algn="just">
              <a:buFontTx/>
              <a:buChar char="-"/>
            </a:pPr>
            <a:endParaRPr lang="es-ES" sz="2000" dirty="0">
              <a:cs typeface="Gotham Bold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2000" dirty="0">
                <a:cs typeface="Gotham Bold"/>
              </a:rPr>
              <a:t>A </a:t>
            </a:r>
            <a:r>
              <a:rPr lang="es-ES" sz="2000" dirty="0" err="1">
                <a:cs typeface="Gotham Bold"/>
              </a:rPr>
              <a:t>few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longterm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experiments</a:t>
            </a:r>
            <a:r>
              <a:rPr lang="es-ES" sz="2000" dirty="0">
                <a:cs typeface="Gotham Bold"/>
              </a:rPr>
              <a:t> are in place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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many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blogs,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websites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, videos,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flyers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to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attract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investors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; so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far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only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few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scientific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publications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supporting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assumptions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/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claims</a:t>
            </a:r>
            <a:endParaRPr lang="es-ES" sz="2000" dirty="0">
              <a:cs typeface="Gotham Bold"/>
            </a:endParaRPr>
          </a:p>
          <a:p>
            <a:pPr algn="just"/>
            <a:endParaRPr lang="es-ES" sz="2000" dirty="0">
              <a:cs typeface="Gotham Bold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000" dirty="0" err="1">
                <a:cs typeface="Gotham Bold"/>
              </a:rPr>
              <a:t>Early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observations</a:t>
            </a:r>
            <a:endParaRPr lang="es-ES" sz="2000" dirty="0">
              <a:cs typeface="Gotham Bold"/>
            </a:endParaRPr>
          </a:p>
          <a:p>
            <a:pPr marL="457200" indent="-457200" algn="just">
              <a:buFontTx/>
              <a:buChar char="-"/>
            </a:pPr>
            <a:r>
              <a:rPr lang="es-ES" sz="2000" dirty="0" err="1">
                <a:cs typeface="Gotham Bold"/>
              </a:rPr>
              <a:t>Claims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mainly</a:t>
            </a:r>
            <a:r>
              <a:rPr lang="es-ES" sz="2000" dirty="0">
                <a:cs typeface="Gotham Bold"/>
              </a:rPr>
              <a:t> are </a:t>
            </a:r>
            <a:r>
              <a:rPr lang="es-ES" sz="2000" dirty="0" err="1">
                <a:cs typeface="Gotham Bold"/>
              </a:rPr>
              <a:t>about</a:t>
            </a:r>
            <a:r>
              <a:rPr lang="es-ES" sz="2000" dirty="0">
                <a:cs typeface="Gotham Bold"/>
              </a:rPr>
              <a:t> environment (</a:t>
            </a:r>
            <a:r>
              <a:rPr lang="es-ES" sz="2000" dirty="0" err="1">
                <a:cs typeface="Gotham Bold"/>
              </a:rPr>
              <a:t>biodiversity</a:t>
            </a:r>
            <a:r>
              <a:rPr lang="es-ES" sz="2000" dirty="0">
                <a:cs typeface="Gotham Bold"/>
              </a:rPr>
              <a:t>, </a:t>
            </a:r>
            <a:r>
              <a:rPr lang="es-ES" sz="2000" dirty="0" err="1">
                <a:cs typeface="Gotham Bold"/>
              </a:rPr>
              <a:t>soil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health</a:t>
            </a:r>
            <a:r>
              <a:rPr lang="es-ES" sz="2000" dirty="0">
                <a:cs typeface="Gotham Bold"/>
              </a:rPr>
              <a:t>) &amp; </a:t>
            </a:r>
            <a:r>
              <a:rPr lang="es-ES" sz="2000" dirty="0" err="1">
                <a:cs typeface="Gotham Bold"/>
              </a:rPr>
              <a:t>diversified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revenues</a:t>
            </a:r>
            <a:endParaRPr lang="es-ES" sz="2000" dirty="0">
              <a:cs typeface="Gotham Bold"/>
            </a:endParaRPr>
          </a:p>
          <a:p>
            <a:pPr marL="457200" indent="-457200" algn="just">
              <a:buFontTx/>
              <a:buChar char="-"/>
            </a:pPr>
            <a:r>
              <a:rPr lang="es-ES" sz="2000" dirty="0" err="1">
                <a:cs typeface="Gotham Bold"/>
                <a:sym typeface="Wingdings" panose="05000000000000000000" pitchFamily="2" charset="2"/>
              </a:rPr>
              <a:t>Reported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reduced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use of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agrochemicals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&amp;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gain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in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carbon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,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due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to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biomass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recycling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 plausible</a:t>
            </a:r>
            <a:endParaRPr lang="es-ES" sz="2000" dirty="0">
              <a:cs typeface="Gotham Bold"/>
            </a:endParaRPr>
          </a:p>
          <a:p>
            <a:pPr marL="457200" indent="-457200" algn="just">
              <a:buFontTx/>
              <a:buChar char="-"/>
            </a:pPr>
            <a:r>
              <a:rPr lang="en-US" sz="2000" dirty="0">
                <a:ea typeface="Times New Roman" panose="02020603050405020304" pitchFamily="18" charset="0"/>
              </a:rPr>
              <a:t>Certain benefits described as “ potential”  </a:t>
            </a:r>
            <a:r>
              <a:rPr lang="en-US" sz="2000" dirty="0" err="1">
                <a:ea typeface="Times New Roman" panose="02020603050405020304" pitchFamily="18" charset="0"/>
              </a:rPr>
              <a:t>eg</a:t>
            </a:r>
            <a:r>
              <a:rPr lang="en-US" sz="2000" dirty="0">
                <a:ea typeface="Times New Roman" panose="02020603050405020304" pitchFamily="18" charset="0"/>
              </a:rPr>
              <a:t> “ d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iversifying plant cover </a:t>
            </a:r>
            <a:r>
              <a:rPr lang="en-US" sz="2000" b="1" dirty="0">
                <a:effectLst/>
                <a:ea typeface="Times New Roman" panose="02020603050405020304" pitchFamily="18" charset="0"/>
              </a:rPr>
              <a:t>can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make crops more resilient to pests and disease, thus requiring fewer pesticides and herbicides”. Is this effect actually measured?? </a:t>
            </a:r>
          </a:p>
          <a:p>
            <a:pPr marL="457200" indent="-457200" algn="just">
              <a:buFontTx/>
              <a:buChar char="-"/>
            </a:pPr>
            <a:r>
              <a:rPr lang="es-ES" sz="2000" dirty="0" err="1">
                <a:cs typeface="Gotham Bold"/>
              </a:rPr>
              <a:t>Emphasizing</a:t>
            </a:r>
            <a:r>
              <a:rPr lang="es-ES" sz="2000" dirty="0">
                <a:cs typeface="Gotham Bold"/>
              </a:rPr>
              <a:t> more </a:t>
            </a:r>
            <a:r>
              <a:rPr lang="es-ES" sz="2000" dirty="0" err="1">
                <a:cs typeface="Gotham Bold"/>
              </a:rPr>
              <a:t>yield</a:t>
            </a:r>
            <a:r>
              <a:rPr lang="es-ES" sz="2000" dirty="0">
                <a:cs typeface="Gotham Bold"/>
              </a:rPr>
              <a:t>/</a:t>
            </a:r>
            <a:r>
              <a:rPr lang="es-ES" sz="2000" dirty="0" err="1">
                <a:cs typeface="Gotham Bold"/>
              </a:rPr>
              <a:t>palm</a:t>
            </a:r>
            <a:r>
              <a:rPr lang="es-ES" sz="2000" dirty="0">
                <a:cs typeface="Gotham Bold"/>
              </a:rPr>
              <a:t>, </a:t>
            </a:r>
            <a:r>
              <a:rPr lang="es-ES" sz="2000" dirty="0" err="1">
                <a:cs typeface="Gotham Bold"/>
              </a:rPr>
              <a:t>downplaying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that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less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</a:rPr>
              <a:t>palms</a:t>
            </a:r>
            <a:r>
              <a:rPr lang="es-ES" sz="2000" dirty="0">
                <a:cs typeface="Gotham Bold"/>
              </a:rPr>
              <a:t>/ha </a:t>
            </a:r>
            <a:r>
              <a:rPr lang="es-ES" sz="2000" dirty="0" err="1">
                <a:cs typeface="Gotham Bold"/>
              </a:rPr>
              <a:t>may</a:t>
            </a:r>
            <a:r>
              <a:rPr lang="es-ES" sz="2000" dirty="0">
                <a:cs typeface="Gotham Bold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lower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FFB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yield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/ha,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but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additional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income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available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from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other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crops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or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(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perhaps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)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carbon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credits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 be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clear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that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choices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need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to</a:t>
            </a:r>
            <a:r>
              <a:rPr lang="es-ES" sz="2000" dirty="0">
                <a:cs typeface="Gotham Bold"/>
                <a:sym typeface="Wingdings" panose="05000000000000000000" pitchFamily="2" charset="2"/>
              </a:rPr>
              <a:t> be </a:t>
            </a:r>
            <a:r>
              <a:rPr lang="es-ES" sz="2000" dirty="0" err="1">
                <a:cs typeface="Gotham Bold"/>
                <a:sym typeface="Wingdings" panose="05000000000000000000" pitchFamily="2" charset="2"/>
              </a:rPr>
              <a:t>made</a:t>
            </a:r>
            <a:endParaRPr lang="es-ES" sz="2000" dirty="0">
              <a:cs typeface="Gotham Bold"/>
              <a:sym typeface="Wingdings" panose="05000000000000000000" pitchFamily="2" charset="2"/>
            </a:endParaRPr>
          </a:p>
          <a:p>
            <a:pPr algn="just"/>
            <a:r>
              <a:rPr lang="es-ES" sz="2000" b="1" dirty="0">
                <a:cs typeface="Gotham Bold"/>
                <a:sym typeface="Wingdings" panose="05000000000000000000" pitchFamily="2" charset="2"/>
              </a:rPr>
              <a:t>			</a:t>
            </a:r>
          </a:p>
          <a:p>
            <a:pPr algn="just"/>
            <a:r>
              <a:rPr lang="es-ES" sz="2000" b="1" dirty="0">
                <a:cs typeface="Gotham Bold"/>
                <a:sym typeface="Wingdings" panose="05000000000000000000" pitchFamily="2" charset="2"/>
              </a:rPr>
              <a:t>				</a:t>
            </a:r>
            <a:r>
              <a:rPr lang="es-ES" sz="2000" b="1" dirty="0" err="1">
                <a:cs typeface="Gotham Bold"/>
                <a:sym typeface="Wingdings" panose="05000000000000000000" pitchFamily="2" charset="2"/>
              </a:rPr>
              <a:t>Looking</a:t>
            </a:r>
            <a:r>
              <a:rPr lang="es-ES" sz="2000" b="1" dirty="0">
                <a:cs typeface="Gotham Bold"/>
                <a:sym typeface="Wingdings" panose="05000000000000000000" pitchFamily="2" charset="2"/>
              </a:rPr>
              <a:t> forward </a:t>
            </a:r>
            <a:r>
              <a:rPr lang="es-ES" sz="2000" b="1" dirty="0" err="1">
                <a:cs typeface="Gotham Bold"/>
                <a:sym typeface="Wingdings" panose="05000000000000000000" pitchFamily="2" charset="2"/>
              </a:rPr>
              <a:t>to</a:t>
            </a:r>
            <a:r>
              <a:rPr lang="es-ES" sz="2000" b="1" dirty="0">
                <a:cs typeface="Gotham Bold"/>
                <a:sym typeface="Wingdings" panose="05000000000000000000" pitchFamily="2" charset="2"/>
              </a:rPr>
              <a:t> (more) </a:t>
            </a:r>
            <a:r>
              <a:rPr lang="es-ES" sz="2000" b="1" dirty="0" err="1">
                <a:cs typeface="Gotham Bold"/>
                <a:sym typeface="Wingdings" panose="05000000000000000000" pitchFamily="2" charset="2"/>
              </a:rPr>
              <a:t>scientific</a:t>
            </a:r>
            <a:r>
              <a:rPr lang="es-ES" sz="2000" b="1" dirty="0">
                <a:cs typeface="Gotham Bold"/>
                <a:sym typeface="Wingdings" panose="05000000000000000000" pitchFamily="2" charset="2"/>
              </a:rPr>
              <a:t> </a:t>
            </a:r>
            <a:r>
              <a:rPr lang="es-ES" sz="2000" b="1" dirty="0" err="1">
                <a:cs typeface="Gotham Bold"/>
                <a:sym typeface="Wingdings" panose="05000000000000000000" pitchFamily="2" charset="2"/>
              </a:rPr>
              <a:t>evidence</a:t>
            </a:r>
            <a:r>
              <a:rPr lang="es-ES" sz="2000" b="1" dirty="0">
                <a:cs typeface="Gotham Bold"/>
                <a:sym typeface="Wingdings" panose="05000000000000000000" pitchFamily="2" charset="2"/>
              </a:rPr>
              <a:t> </a:t>
            </a:r>
          </a:p>
          <a:p>
            <a:pPr marL="457200" indent="-457200" algn="just">
              <a:buFontTx/>
              <a:buChar char="-"/>
            </a:pPr>
            <a:endParaRPr lang="es-ES" sz="3200" dirty="0">
              <a:latin typeface="Gotham Bold"/>
              <a:cs typeface="Gotham Bold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4707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0940" y="1645282"/>
            <a:ext cx="10629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>
                <a:latin typeface="Gotham Bold"/>
                <a:cs typeface="Gotham Bold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372CA-EFAC-47C2-9D08-4F0923741D34}"/>
              </a:ext>
            </a:extLst>
          </p:cNvPr>
          <p:cNvSpPr txBox="1"/>
          <p:nvPr/>
        </p:nvSpPr>
        <p:spPr>
          <a:xfrm>
            <a:off x="390940" y="1611233"/>
            <a:ext cx="1113985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Way forward (1) to implementers of regenerative practices and OP growers</a:t>
            </a:r>
          </a:p>
          <a:p>
            <a:endParaRPr lang="en-GB" dirty="0"/>
          </a:p>
          <a:p>
            <a:r>
              <a:rPr lang="en-GB" sz="2400" dirty="0"/>
              <a:t>Current practices in OP cultivation that are already considered regenerative need to be implemented, complemented with measures to cover losses &amp; guarantee yield levels </a:t>
            </a:r>
          </a:p>
          <a:p>
            <a:endParaRPr lang="en-GB" sz="2400" dirty="0"/>
          </a:p>
          <a:p>
            <a:r>
              <a:rPr lang="en-GB" sz="2400" dirty="0"/>
              <a:t>Regenerative OP production needs to include yield as outcome parameter</a:t>
            </a:r>
          </a:p>
          <a:p>
            <a:endParaRPr lang="en-GB" sz="2400" dirty="0"/>
          </a:p>
          <a:p>
            <a:r>
              <a:rPr lang="en-GB" sz="2400" dirty="0"/>
              <a:t>In current agroforestry experiments rigorous measuring is needed at many levels to start building scientific evidence base on all aspects and to capture synergies and trade-offs.</a:t>
            </a:r>
          </a:p>
          <a:p>
            <a:endParaRPr lang="en-GB" sz="2400" dirty="0"/>
          </a:p>
          <a:p>
            <a:r>
              <a:rPr lang="en-GB" sz="2400" dirty="0"/>
              <a:t>Companies are encouraged to be part of the future by adopting experiments, and by funding research, to investigate the claims/assumptions, and share the outcomes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99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994524-EE20-4CEA-AB6F-AA1F5B0E2C80}"/>
              </a:ext>
            </a:extLst>
          </p:cNvPr>
          <p:cNvSpPr txBox="1"/>
          <p:nvPr/>
        </p:nvSpPr>
        <p:spPr>
          <a:xfrm>
            <a:off x="469231" y="1624264"/>
            <a:ext cx="115743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Way forward (2) Role of science</a:t>
            </a:r>
          </a:p>
          <a:p>
            <a:endParaRPr lang="en-GB" sz="2400" dirty="0"/>
          </a:p>
          <a:p>
            <a:r>
              <a:rPr lang="en-GB" sz="2400" dirty="0"/>
              <a:t>Establish </a:t>
            </a:r>
            <a:r>
              <a:rPr lang="en-GB" sz="2400" b="1" dirty="0"/>
              <a:t>causal</a:t>
            </a:r>
            <a:r>
              <a:rPr lang="en-GB" sz="2400" dirty="0"/>
              <a:t> relations (based in rigorous science) between </a:t>
            </a:r>
          </a:p>
          <a:p>
            <a:pPr marL="457200" indent="-457200">
              <a:buAutoNum type="arabicParenBoth"/>
            </a:pPr>
            <a:r>
              <a:rPr lang="en-GB" sz="2400" b="1" dirty="0"/>
              <a:t>regenerative practices </a:t>
            </a:r>
            <a:r>
              <a:rPr lang="en-GB" sz="2400" dirty="0"/>
              <a:t>and environmental outcomes and </a:t>
            </a:r>
          </a:p>
          <a:p>
            <a:pPr marL="457200" indent="-457200">
              <a:buAutoNum type="arabicParenBoth"/>
            </a:pPr>
            <a:r>
              <a:rPr lang="en-GB" sz="2400" dirty="0"/>
              <a:t>between environmental outcomes and </a:t>
            </a:r>
            <a:r>
              <a:rPr lang="en-GB" sz="2400" b="1" dirty="0"/>
              <a:t>yield</a:t>
            </a:r>
          </a:p>
          <a:p>
            <a:endParaRPr lang="en-GB" sz="2400" dirty="0"/>
          </a:p>
          <a:p>
            <a:r>
              <a:rPr lang="en-GB" sz="2400" dirty="0"/>
              <a:t>Develop </a:t>
            </a:r>
            <a:r>
              <a:rPr lang="en-GB" sz="2400" b="1" dirty="0"/>
              <a:t>indicators</a:t>
            </a:r>
            <a:r>
              <a:rPr lang="en-GB" sz="2400" dirty="0"/>
              <a:t> to assess &amp; monitor the environmental outcomes easily, cheaply and accurately  (</a:t>
            </a:r>
            <a:r>
              <a:rPr lang="en-GB" sz="2400" dirty="0" err="1"/>
              <a:t>eg</a:t>
            </a:r>
            <a:r>
              <a:rPr lang="en-GB" sz="2400" dirty="0"/>
              <a:t> for soil health, biodiversity) as intrinsic value but also mediating yield</a:t>
            </a:r>
          </a:p>
          <a:p>
            <a:endParaRPr lang="en-GB" sz="2400" dirty="0"/>
          </a:p>
          <a:p>
            <a:r>
              <a:rPr lang="en-GB" sz="2400" dirty="0"/>
              <a:t>Apply a </a:t>
            </a:r>
            <a:r>
              <a:rPr lang="en-GB" sz="2400" b="1" dirty="0"/>
              <a:t>systems approach </a:t>
            </a:r>
            <a:r>
              <a:rPr lang="en-GB" sz="2400" dirty="0"/>
              <a:t>as that allows to find synergies and trade-offs between desired outcomes and between outcomes at plot, farm and regional scale (</a:t>
            </a:r>
            <a:r>
              <a:rPr lang="en-GB" sz="2400" dirty="0" err="1"/>
              <a:t>eg</a:t>
            </a:r>
            <a:r>
              <a:rPr lang="en-GB" sz="2400" dirty="0"/>
              <a:t> include origin of OM)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9441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6719" y="1861851"/>
            <a:ext cx="92351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dirty="0" err="1">
                <a:latin typeface="Gotham Bold"/>
                <a:cs typeface="Gotham Bold"/>
              </a:rPr>
              <a:t>What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is</a:t>
            </a:r>
            <a:r>
              <a:rPr lang="es-ES" sz="3200" dirty="0">
                <a:latin typeface="Gotham Bold"/>
                <a:cs typeface="Gotham Bold"/>
              </a:rPr>
              <a:t> regenerative </a:t>
            </a:r>
            <a:r>
              <a:rPr lang="es-ES" sz="3200" dirty="0" err="1">
                <a:latin typeface="Gotham Bold"/>
                <a:cs typeface="Gotham Bold"/>
              </a:rPr>
              <a:t>agriculture</a:t>
            </a:r>
            <a:r>
              <a:rPr lang="es-ES" sz="3200" dirty="0">
                <a:latin typeface="Gotham Bold"/>
                <a:cs typeface="Gotham Bold"/>
              </a:rPr>
              <a:t>?</a:t>
            </a:r>
          </a:p>
          <a:p>
            <a:pPr algn="just"/>
            <a:endParaRPr lang="es-ES" sz="3200" dirty="0">
              <a:latin typeface="Gotham Bold"/>
              <a:cs typeface="Gotham Bold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dirty="0" err="1">
                <a:latin typeface="Gotham Bold"/>
                <a:cs typeface="Gotham Bold"/>
              </a:rPr>
              <a:t>Why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is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it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needed</a:t>
            </a:r>
            <a:r>
              <a:rPr lang="es-ES" sz="3200" dirty="0">
                <a:latin typeface="Gotham Bold"/>
                <a:cs typeface="Gotham Bold"/>
              </a:rPr>
              <a:t> in </a:t>
            </a:r>
            <a:r>
              <a:rPr lang="es-ES" sz="3200" dirty="0" err="1">
                <a:latin typeface="Gotham Bold"/>
                <a:cs typeface="Gotham Bold"/>
              </a:rPr>
              <a:t>oil</a:t>
            </a:r>
            <a:r>
              <a:rPr lang="es-ES" sz="3200" dirty="0">
                <a:latin typeface="Gotham Bold"/>
                <a:cs typeface="Gotham Bold"/>
              </a:rPr>
              <a:t> plan </a:t>
            </a:r>
            <a:r>
              <a:rPr lang="es-ES" sz="3200" dirty="0" err="1">
                <a:latin typeface="Gotham Bold"/>
                <a:cs typeface="Gotham Bold"/>
              </a:rPr>
              <a:t>cultivation</a:t>
            </a:r>
            <a:r>
              <a:rPr lang="es-ES" sz="3200" dirty="0">
                <a:latin typeface="Gotham Bold"/>
                <a:cs typeface="Gotham Bold"/>
              </a:rPr>
              <a:t>?</a:t>
            </a:r>
          </a:p>
          <a:p>
            <a:pPr algn="just"/>
            <a:endParaRPr lang="es-ES" sz="3200" dirty="0">
              <a:latin typeface="Gotham Bold"/>
              <a:cs typeface="Gotham Bold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dirty="0" err="1">
                <a:latin typeface="Gotham Bold"/>
                <a:cs typeface="Gotham Bold"/>
              </a:rPr>
              <a:t>Which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practices</a:t>
            </a:r>
            <a:r>
              <a:rPr lang="es-ES" sz="3200" dirty="0">
                <a:latin typeface="Gotham Bold"/>
                <a:cs typeface="Gotham Bold"/>
              </a:rPr>
              <a:t> can be </a:t>
            </a:r>
            <a:r>
              <a:rPr lang="es-ES" sz="3200" dirty="0" err="1">
                <a:latin typeface="Gotham Bold"/>
                <a:cs typeface="Gotham Bold"/>
              </a:rPr>
              <a:t>found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oil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palm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cultivation</a:t>
            </a:r>
            <a:r>
              <a:rPr lang="es-ES" sz="3200" dirty="0">
                <a:latin typeface="Gotham Bold"/>
                <a:cs typeface="Gotham Bold"/>
              </a:rPr>
              <a:t>?</a:t>
            </a:r>
          </a:p>
          <a:p>
            <a:pPr algn="just"/>
            <a:endParaRPr lang="es-ES" sz="3200" dirty="0">
              <a:latin typeface="Gotham Bold"/>
              <a:cs typeface="Gotham Bold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ES" sz="3200" dirty="0" err="1">
                <a:latin typeface="Gotham Bold"/>
                <a:cs typeface="Gotham Bold"/>
              </a:rPr>
              <a:t>Which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challenges</a:t>
            </a:r>
            <a:r>
              <a:rPr lang="es-ES" sz="3200" dirty="0">
                <a:latin typeface="Gotham Bold"/>
                <a:cs typeface="Gotham Bold"/>
              </a:rPr>
              <a:t> </a:t>
            </a:r>
            <a:r>
              <a:rPr lang="es-ES" sz="3200" dirty="0" err="1">
                <a:latin typeface="Gotham Bold"/>
                <a:cs typeface="Gotham Bold"/>
              </a:rPr>
              <a:t>remain</a:t>
            </a:r>
            <a:r>
              <a:rPr lang="es-ES" sz="3200" dirty="0">
                <a:latin typeface="Gotham Bold"/>
                <a:cs typeface="Gotham Bold"/>
              </a:rPr>
              <a:t>? The </a:t>
            </a:r>
            <a:r>
              <a:rPr lang="es-ES" sz="3200" dirty="0" err="1">
                <a:latin typeface="Gotham Bold"/>
                <a:cs typeface="Gotham Bold"/>
              </a:rPr>
              <a:t>way</a:t>
            </a:r>
            <a:r>
              <a:rPr lang="es-ES" sz="3200" dirty="0">
                <a:latin typeface="Gotham Bold"/>
                <a:cs typeface="Gotham Bold"/>
              </a:rPr>
              <a:t> forward.</a:t>
            </a:r>
          </a:p>
          <a:p>
            <a:pPr algn="just"/>
            <a:endParaRPr lang="es-ES" sz="3200" dirty="0">
              <a:latin typeface="Gotham Bold"/>
              <a:cs typeface="Gotham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994524-EE20-4CEA-AB6F-AA1F5B0E2C80}"/>
              </a:ext>
            </a:extLst>
          </p:cNvPr>
          <p:cNvSpPr txBox="1"/>
          <p:nvPr/>
        </p:nvSpPr>
        <p:spPr>
          <a:xfrm>
            <a:off x="469231" y="1624264"/>
            <a:ext cx="115743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Conclusion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Many GAPs in OP are already “regenerative”, </a:t>
            </a:r>
            <a:r>
              <a:rPr lang="en-GB" sz="2400" dirty="0">
                <a:sym typeface="Wingdings" panose="05000000000000000000" pitchFamily="2" charset="2"/>
              </a:rPr>
              <a:t> </a:t>
            </a:r>
            <a:r>
              <a:rPr lang="en-GB" sz="2400" dirty="0"/>
              <a:t>recommended in certification systems will allow for monitoring. These have to be implemented and complemented, as some trade-offs were overlooked and need attention.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The </a:t>
            </a:r>
            <a:r>
              <a:rPr lang="en-GB" sz="2400" b="1" dirty="0"/>
              <a:t>causal relations </a:t>
            </a:r>
            <a:r>
              <a:rPr lang="en-GB" sz="2400" dirty="0"/>
              <a:t>between newly proposed regenerative practices, </a:t>
            </a:r>
            <a:r>
              <a:rPr lang="en-GB" sz="2400" b="1" dirty="0"/>
              <a:t>environmental </a:t>
            </a:r>
            <a:r>
              <a:rPr lang="en-GB" sz="2400" dirty="0"/>
              <a:t>outcomes and </a:t>
            </a:r>
            <a:r>
              <a:rPr lang="en-GB" sz="2400" b="1" dirty="0"/>
              <a:t>yield</a:t>
            </a:r>
            <a:r>
              <a:rPr lang="en-GB" sz="2400" dirty="0"/>
              <a:t> are often unknown </a:t>
            </a:r>
            <a:r>
              <a:rPr lang="en-GB" sz="2400" dirty="0">
                <a:sym typeface="Wingdings" panose="05000000000000000000" pitchFamily="2" charset="2"/>
              </a:rPr>
              <a:t> yield must be one of the outcome parameters</a:t>
            </a:r>
            <a:r>
              <a:rPr lang="en-GB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Several claims have not scientifically been proven and some may also be against current scientific knowledge about processes in soils and soil-plant relations (</a:t>
            </a:r>
            <a:r>
              <a:rPr lang="en-GB" sz="2400" dirty="0" err="1"/>
              <a:t>eg</a:t>
            </a:r>
            <a:r>
              <a:rPr lang="en-GB" sz="2400" dirty="0"/>
              <a:t> max SOM).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It is important that assumed relations are tested, that their results feed into scientific theories &amp; that </a:t>
            </a:r>
            <a:r>
              <a:rPr lang="en-GB" sz="2400" b="1" dirty="0"/>
              <a:t>synergies and trade-offs</a:t>
            </a:r>
            <a:r>
              <a:rPr lang="en-GB" sz="2400" dirty="0"/>
              <a:t> between outcomes are established, so that in due time </a:t>
            </a:r>
            <a:r>
              <a:rPr lang="en-GB" sz="2400" b="1" dirty="0"/>
              <a:t>justified investments </a:t>
            </a:r>
            <a:r>
              <a:rPr lang="en-GB" sz="2400" dirty="0"/>
              <a:t>can be made and </a:t>
            </a:r>
            <a:r>
              <a:rPr lang="en-GB" sz="2400" b="1" dirty="0"/>
              <a:t>outcomes can be monitored.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62DAA-920E-44D7-AB02-A59D3CD4B61E}"/>
              </a:ext>
            </a:extLst>
          </p:cNvPr>
          <p:cNvSpPr txBox="1"/>
          <p:nvPr/>
        </p:nvSpPr>
        <p:spPr>
          <a:xfrm>
            <a:off x="3188367" y="6022674"/>
            <a:ext cx="8855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OP companies, practitioners and science should go hand in hand</a:t>
            </a:r>
          </a:p>
        </p:txBody>
      </p:sp>
    </p:spTree>
    <p:extLst>
      <p:ext uri="{BB962C8B-B14F-4D97-AF65-F5344CB8AC3E}">
        <p14:creationId xmlns:p14="http://schemas.microsoft.com/office/powerpoint/2010/main" val="1663736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50B987-6682-477A-95A7-E79892C14810}"/>
              </a:ext>
            </a:extLst>
          </p:cNvPr>
          <p:cNvSpPr txBox="1"/>
          <p:nvPr/>
        </p:nvSpPr>
        <p:spPr>
          <a:xfrm>
            <a:off x="385567" y="1659900"/>
            <a:ext cx="1164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What is regenerative agriculture?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1C159-9618-410F-8EE0-CD6445D4F07E}"/>
              </a:ext>
            </a:extLst>
          </p:cNvPr>
          <p:cNvSpPr txBox="1"/>
          <p:nvPr/>
        </p:nvSpPr>
        <p:spPr>
          <a:xfrm>
            <a:off x="463003" y="2460325"/>
            <a:ext cx="534146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HelveticaNeueLTStd-Bd"/>
              </a:rPr>
              <a:t>What Is Regenerative Agriculture? A Review of Scholar and Practitioner Definitions Based on Processes and </a:t>
            </a:r>
            <a:r>
              <a:rPr lang="en-GB" sz="2400" b="1" i="0" u="none" strike="noStrike" baseline="0" dirty="0">
                <a:latin typeface="HelveticaNeueLTStd-Bd"/>
              </a:rPr>
              <a:t>Outcomes</a:t>
            </a:r>
          </a:p>
          <a:p>
            <a:pPr algn="l"/>
            <a:r>
              <a:rPr lang="en-GB" sz="1800" b="1" i="0" u="none" strike="noStrike" baseline="0" dirty="0">
                <a:latin typeface="HelveticaNeueLTStd-MdIt"/>
              </a:rPr>
              <a:t>Peter Newton et al. </a:t>
            </a:r>
          </a:p>
          <a:p>
            <a:pPr algn="l"/>
            <a:r>
              <a:rPr lang="en-US" sz="1800" b="0" u="none" strike="noStrike" baseline="0" dirty="0">
                <a:latin typeface="HelveticaNeueLTStd-LtIt"/>
              </a:rPr>
              <a:t>Front. Sustain. Food Syst. 4:577723.(2020)</a:t>
            </a:r>
          </a:p>
          <a:p>
            <a:pPr algn="l"/>
            <a:r>
              <a:rPr lang="en-GB" sz="1800" b="0" u="none" strike="noStrike" baseline="0" dirty="0">
                <a:latin typeface="HelveticaNeueLTStd-LtIt"/>
              </a:rPr>
              <a:t>DOI: 10.3389/fsufs.2020.577723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E3E36-E7BA-4B71-89A9-8E9DC674B092}"/>
              </a:ext>
            </a:extLst>
          </p:cNvPr>
          <p:cNvSpPr txBox="1"/>
          <p:nvPr/>
        </p:nvSpPr>
        <p:spPr>
          <a:xfrm>
            <a:off x="6208573" y="2460325"/>
            <a:ext cx="552042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1" i="0" u="none" strike="noStrike" baseline="0" dirty="0">
                <a:latin typeface="AdvGillSans-Bold"/>
              </a:rPr>
              <a:t>Regenerative Agriculture: An</a:t>
            </a:r>
          </a:p>
          <a:p>
            <a:pPr algn="l"/>
            <a:r>
              <a:rPr lang="en-GB" sz="2800" b="1" i="0" u="none" strike="noStrike" baseline="0" dirty="0">
                <a:latin typeface="AdvGillSans-Bold"/>
              </a:rPr>
              <a:t>agronomic perspective</a:t>
            </a:r>
          </a:p>
          <a:p>
            <a:pPr algn="l"/>
            <a:r>
              <a:rPr lang="en-GB" sz="1800" b="1" i="0" u="none" strike="noStrike" baseline="0" dirty="0">
                <a:latin typeface="AdvGillSans-Bold"/>
              </a:rPr>
              <a:t>Ken E Giller, et al.</a:t>
            </a:r>
            <a:r>
              <a:rPr lang="en-GB" sz="1050" b="1" i="0" u="none" strike="noStrike" baseline="0" dirty="0">
                <a:latin typeface="AdvGillSans-Bold"/>
              </a:rPr>
              <a:t> </a:t>
            </a:r>
            <a:r>
              <a:rPr lang="en-GB" sz="1800" b="0" i="0" u="none" strike="noStrike" baseline="0" dirty="0">
                <a:latin typeface="AdvGillSans"/>
              </a:rPr>
              <a:t>Outlook on Agriculture (2021), Vol. 50(1) 13–25; DOI: 10.1177/0030727021998063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E6D16-54FC-4B87-9F70-D909AC7DB455}"/>
              </a:ext>
            </a:extLst>
          </p:cNvPr>
          <p:cNvSpPr txBox="1"/>
          <p:nvPr/>
        </p:nvSpPr>
        <p:spPr>
          <a:xfrm>
            <a:off x="3283659" y="4999258"/>
            <a:ext cx="9071810" cy="1384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Conclusion</a:t>
            </a:r>
            <a:r>
              <a:rPr lang="en-GB" sz="2800" dirty="0"/>
              <a:t>: multiple definitions, different manifestations in different contexts (no silver bullet), balance between environmental and agronomic outcome requires attention </a:t>
            </a:r>
          </a:p>
        </p:txBody>
      </p:sp>
    </p:spTree>
    <p:extLst>
      <p:ext uri="{BB962C8B-B14F-4D97-AF65-F5344CB8AC3E}">
        <p14:creationId xmlns:p14="http://schemas.microsoft.com/office/powerpoint/2010/main" val="22587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994524-EE20-4CEA-AB6F-AA1F5B0E2C80}"/>
              </a:ext>
            </a:extLst>
          </p:cNvPr>
          <p:cNvSpPr txBox="1"/>
          <p:nvPr/>
        </p:nvSpPr>
        <p:spPr>
          <a:xfrm>
            <a:off x="308810" y="1455822"/>
            <a:ext cx="1157438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Regenerative agriculture definitions </a:t>
            </a:r>
          </a:p>
          <a:p>
            <a:endParaRPr lang="en-GB" sz="2400" b="1" dirty="0"/>
          </a:p>
          <a:p>
            <a:r>
              <a:rPr lang="en-GB" sz="2400" b="1" dirty="0"/>
              <a:t>Practice based</a:t>
            </a:r>
          </a:p>
          <a:p>
            <a:pPr algn="l"/>
            <a:r>
              <a:rPr lang="en-GB" sz="2400" b="0" i="0" u="sng" strike="noStrike" baseline="0" dirty="0">
                <a:latin typeface="HelveticaNeueLTStd-Lt"/>
              </a:rPr>
              <a:t>Inclusion</a:t>
            </a:r>
            <a:endParaRPr lang="en-GB" sz="2400" b="0" i="0" u="none" strike="noStrike" baseline="0" dirty="0">
              <a:latin typeface="HelveticaNeueLTStd-Lt"/>
            </a:endParaRPr>
          </a:p>
          <a:p>
            <a:pPr algn="l"/>
            <a:r>
              <a:rPr lang="en-GB" sz="2400" b="0" i="0" u="none" strike="noStrike" baseline="0" dirty="0">
                <a:latin typeface="HelveticaNeueLTStd-Lt"/>
              </a:rPr>
              <a:t>use of cover </a:t>
            </a:r>
            <a:r>
              <a:rPr lang="en-US" sz="2400" b="0" i="0" u="none" strike="noStrike" baseline="0" dirty="0">
                <a:latin typeface="HelveticaNeueLTStd-Lt"/>
              </a:rPr>
              <a:t>crops (&amp; rotation), retention of crop residues on fields, the integration of livestock, use of organic inputs, combine multiple crops and/or trees</a:t>
            </a:r>
            <a:endParaRPr lang="en-GB" sz="2400" dirty="0"/>
          </a:p>
          <a:p>
            <a:r>
              <a:rPr lang="en-GB" sz="2400" u="sng" dirty="0"/>
              <a:t>Exclusion</a:t>
            </a:r>
          </a:p>
          <a:p>
            <a:r>
              <a:rPr lang="en-GB" sz="2400" dirty="0"/>
              <a:t>no use of agrochemicals (fertilisers, pesticides, herbicides), reducing or eliminating  tillage</a:t>
            </a:r>
          </a:p>
          <a:p>
            <a:r>
              <a:rPr lang="en-GB" sz="2400" b="1" dirty="0"/>
              <a:t>Outcome based</a:t>
            </a:r>
          </a:p>
          <a:p>
            <a:pPr algn="l"/>
            <a:r>
              <a:rPr lang="en-GB" sz="2400" dirty="0">
                <a:latin typeface="HelveticaNeueLTStd-Lt"/>
              </a:rPr>
              <a:t>t</a:t>
            </a:r>
            <a:r>
              <a:rPr lang="en-GB" sz="2400" b="0" i="0" u="none" strike="noStrike" baseline="0" dirty="0">
                <a:latin typeface="HelveticaNeueLTStd-Lt"/>
              </a:rPr>
              <a:t>o </a:t>
            </a:r>
            <a:r>
              <a:rPr lang="en-US" sz="2400" b="0" i="0" u="none" strike="noStrike" baseline="0" dirty="0">
                <a:latin typeface="HelveticaNeueLTStd-Lt"/>
              </a:rPr>
              <a:t>improve soil health, to sequester carbon, and to increase biodiversity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7F2DD-C51F-46BC-8977-8753FC357079}"/>
              </a:ext>
            </a:extLst>
          </p:cNvPr>
          <p:cNvSpPr txBox="1"/>
          <p:nvPr/>
        </p:nvSpPr>
        <p:spPr>
          <a:xfrm>
            <a:off x="2983031" y="5402178"/>
            <a:ext cx="8900159" cy="83099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Conclusion</a:t>
            </a:r>
            <a:r>
              <a:rPr lang="en-GB" sz="2400" dirty="0"/>
              <a:t>: not much new, relations between practice and outcome require scientific attention, some exceptional claims are made</a:t>
            </a:r>
          </a:p>
        </p:txBody>
      </p:sp>
    </p:spTree>
    <p:extLst>
      <p:ext uri="{BB962C8B-B14F-4D97-AF65-F5344CB8AC3E}">
        <p14:creationId xmlns:p14="http://schemas.microsoft.com/office/powerpoint/2010/main" val="1426410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994524-EE20-4CEA-AB6F-AA1F5B0E2C80}"/>
              </a:ext>
            </a:extLst>
          </p:cNvPr>
          <p:cNvSpPr txBox="1"/>
          <p:nvPr/>
        </p:nvSpPr>
        <p:spPr>
          <a:xfrm>
            <a:off x="308810" y="1467854"/>
            <a:ext cx="1157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Which problems in oil palm cultivation are claimed to need regenerative agricultural practices?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22B51-7E06-453A-9D06-DF2C3D77C6F4}"/>
              </a:ext>
            </a:extLst>
          </p:cNvPr>
          <p:cNvSpPr txBox="1"/>
          <p:nvPr/>
        </p:nvSpPr>
        <p:spPr>
          <a:xfrm>
            <a:off x="308810" y="2663530"/>
            <a:ext cx="1118535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Biodiversity loss: OP fields will always have lower biodiversity than forest but larger than annual crops. Biodiversity </a:t>
            </a:r>
            <a:r>
              <a:rPr lang="en-US" sz="2800" b="1" dirty="0"/>
              <a:t>may</a:t>
            </a:r>
            <a:r>
              <a:rPr lang="en-US" sz="2800" dirty="0"/>
              <a:t> decline over time.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Soil health: OP cultivation </a:t>
            </a:r>
            <a:r>
              <a:rPr lang="en-US" sz="2800" b="1" dirty="0"/>
              <a:t>may</a:t>
            </a:r>
            <a:r>
              <a:rPr lang="en-US" sz="2800" dirty="0"/>
              <a:t> lead to acidity, soil compaction, low carbon and nutrient status, and soil and water erosion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Carbon: OP fields will have lower above ground carbon stock than forests but higher than annual crops. Below ground carbon </a:t>
            </a:r>
            <a:r>
              <a:rPr lang="en-US" sz="2800" b="1" dirty="0"/>
              <a:t>may</a:t>
            </a:r>
            <a:r>
              <a:rPr lang="en-US" sz="2800" dirty="0"/>
              <a:t> decline over time.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EF328E-B184-4204-959E-3DF3720D49FA}"/>
              </a:ext>
            </a:extLst>
          </p:cNvPr>
          <p:cNvSpPr txBox="1"/>
          <p:nvPr/>
        </p:nvSpPr>
        <p:spPr>
          <a:xfrm>
            <a:off x="3059723" y="5424854"/>
            <a:ext cx="898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System redesign &amp; improved management may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392227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4E1CDA-F8E5-4BFE-B1E2-D3C3AE055D52}"/>
              </a:ext>
            </a:extLst>
          </p:cNvPr>
          <p:cNvSpPr txBox="1"/>
          <p:nvPr/>
        </p:nvSpPr>
        <p:spPr>
          <a:xfrm>
            <a:off x="613610" y="2151727"/>
            <a:ext cx="106359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Which examples of regenerative practices are already used within “conventional” oil palm cultivation?</a:t>
            </a:r>
          </a:p>
          <a:p>
            <a:endParaRPr lang="en-GB" sz="3200" dirty="0"/>
          </a:p>
          <a:p>
            <a:r>
              <a:rPr lang="en-GB" sz="3200" dirty="0"/>
              <a:t>What are considerations/challenges of proposed regenerative practices and expected outcomes in oil palm cultivation?</a:t>
            </a:r>
          </a:p>
        </p:txBody>
      </p:sp>
    </p:spTree>
    <p:extLst>
      <p:ext uri="{BB962C8B-B14F-4D97-AF65-F5344CB8AC3E}">
        <p14:creationId xmlns:p14="http://schemas.microsoft.com/office/powerpoint/2010/main" val="217403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994524-EE20-4CEA-AB6F-AA1F5B0E2C80}"/>
              </a:ext>
            </a:extLst>
          </p:cNvPr>
          <p:cNvSpPr txBox="1"/>
          <p:nvPr/>
        </p:nvSpPr>
        <p:spPr>
          <a:xfrm>
            <a:off x="323859" y="1624264"/>
            <a:ext cx="1171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1. (Regenerative) practices to increase/facilitate </a:t>
            </a:r>
            <a:r>
              <a:rPr lang="en-GB" sz="2800" b="1" dirty="0"/>
              <a:t>biodiversity</a:t>
            </a:r>
            <a:r>
              <a:rPr lang="en-GB" sz="2800" dirty="0"/>
              <a:t> in Oil Palm fields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CA1E4D-92E4-4FD1-89CA-41B5F9C9F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9" y="2165379"/>
            <a:ext cx="2669275" cy="1831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0E786-6389-4B67-A678-23F261973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05" y="2165379"/>
            <a:ext cx="2534291" cy="1831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03155A-ACEA-492B-B69B-6F83B6F8FF83}"/>
              </a:ext>
            </a:extLst>
          </p:cNvPr>
          <p:cNvSpPr txBox="1"/>
          <p:nvPr/>
        </p:nvSpPr>
        <p:spPr>
          <a:xfrm>
            <a:off x="5844767" y="2066799"/>
            <a:ext cx="56335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Malaysia</a:t>
            </a:r>
            <a:r>
              <a:rPr lang="en-GB" sz="2000" dirty="0"/>
              <a:t>: Biodiversity in oil palm is increased by alley cropping (</a:t>
            </a:r>
            <a:r>
              <a:rPr lang="en-GB" sz="2000" dirty="0" err="1"/>
              <a:t>Ashrafa</a:t>
            </a:r>
            <a:r>
              <a:rPr lang="en-GB" sz="2000" dirty="0"/>
              <a:t> et  al, 2018)  and grazing (Slade et al, 2014; Tohiran et al, 2017/19)</a:t>
            </a:r>
          </a:p>
          <a:p>
            <a:endParaRPr lang="en-GB" dirty="0"/>
          </a:p>
        </p:txBody>
      </p:sp>
      <p:pic>
        <p:nvPicPr>
          <p:cNvPr id="6" name="Picture 5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A6A6A347-0E99-480C-A83D-974D76AC6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780" y="3129872"/>
            <a:ext cx="2115879" cy="158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C28A9F-BD46-4CB3-BFFB-4952F2114D28}"/>
              </a:ext>
            </a:extLst>
          </p:cNvPr>
          <p:cNvSpPr txBox="1"/>
          <p:nvPr/>
        </p:nvSpPr>
        <p:spPr>
          <a:xfrm>
            <a:off x="201957" y="4014470"/>
            <a:ext cx="3658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Indonesia</a:t>
            </a:r>
            <a:r>
              <a:rPr lang="en-GB" sz="2000" dirty="0"/>
              <a:t>: Richness and composition of  soil macrofauna in oil palm is higher when no herbicide is used (Ashton Butt et al. 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5EBE6-8D96-4007-982D-597AED7834E5}"/>
              </a:ext>
            </a:extLst>
          </p:cNvPr>
          <p:cNvSpPr txBox="1"/>
          <p:nvPr/>
        </p:nvSpPr>
        <p:spPr>
          <a:xfrm>
            <a:off x="5858575" y="3129872"/>
            <a:ext cx="3962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Indonesia</a:t>
            </a:r>
            <a:r>
              <a:rPr lang="en-GB" sz="2000" dirty="0"/>
              <a:t>: In oil palm there is extra above-ground soil  biodiversity in axils of the trunk supporting e.g. ferns (</a:t>
            </a:r>
            <a:r>
              <a:rPr lang="en-GB" sz="2000" dirty="0" err="1"/>
              <a:t>Potapov</a:t>
            </a:r>
            <a:r>
              <a:rPr lang="en-GB" sz="2000" dirty="0"/>
              <a:t> et al, 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95D35-2E39-4CDE-B6F2-38D5C8840A36}"/>
              </a:ext>
            </a:extLst>
          </p:cNvPr>
          <p:cNvSpPr txBox="1"/>
          <p:nvPr/>
        </p:nvSpPr>
        <p:spPr>
          <a:xfrm>
            <a:off x="7588999" y="4683847"/>
            <a:ext cx="4596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Indonesia/Malaysia:</a:t>
            </a:r>
            <a:r>
              <a:rPr lang="en-GB" sz="2000" dirty="0"/>
              <a:t> reduced use of pesticides by using IPM such as barn owls to fight rats, reduced herbicide use through site specific weed control by  mechanical weeding or grazing.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08A7DC-3725-4082-B0B1-8D31819D5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32" y="4591405"/>
            <a:ext cx="1435100" cy="1816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DB2ED-A582-4E76-821D-40ADED048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664" y="4604233"/>
            <a:ext cx="2079876" cy="17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2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E4D76-C691-45B7-B48D-DD30F9D2BD4C}"/>
              </a:ext>
            </a:extLst>
          </p:cNvPr>
          <p:cNvSpPr txBox="1"/>
          <p:nvPr/>
        </p:nvSpPr>
        <p:spPr>
          <a:xfrm>
            <a:off x="553453" y="1526938"/>
            <a:ext cx="1090061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Considerations: </a:t>
            </a:r>
            <a:r>
              <a:rPr lang="en-GB" sz="2400" dirty="0"/>
              <a:t>are regenerative practices leading to more biodiversity??</a:t>
            </a:r>
          </a:p>
          <a:p>
            <a:endParaRPr lang="en-GB" sz="24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Some studies show that management indeed increases biodiversity (inclusion) </a:t>
            </a:r>
          </a:p>
          <a:p>
            <a:endParaRPr lang="en-GB" sz="24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Studies focus on one or few species (birds, dung beetles, ants, vegetation) or components (</a:t>
            </a:r>
            <a:r>
              <a:rPr lang="en-GB" sz="2400" dirty="0" err="1"/>
              <a:t>eg</a:t>
            </a:r>
            <a:r>
              <a:rPr lang="en-GB" sz="2400" dirty="0"/>
              <a:t> soil macrofauna) of the system.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Biodiversity consists of complex food webs/multi-trophic systems therefore potential positive/negative impacts on other species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dirty="0"/>
              <a:t> lack of good indicators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Impact (causal effect) of measured biodiversity on yield often not assessed</a:t>
            </a:r>
          </a:p>
          <a:p>
            <a:pPr lvl="1"/>
            <a:endParaRPr lang="en-GB" sz="24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IPM and IWM are being applied to reduce pesticide/herbicide use (exclusion) yet biodiversity impacts rarely measured</a:t>
            </a:r>
            <a:r>
              <a:rPr lang="en-GB" sz="2400" dirty="0">
                <a:sym typeface="Wingdings" panose="05000000000000000000" pitchFamily="2" charset="2"/>
              </a:rPr>
              <a:t> lack of good indicators</a:t>
            </a:r>
            <a:endParaRPr lang="en-GB" sz="24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1191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E4D76-C691-45B7-B48D-DD30F9D2BD4C}"/>
              </a:ext>
            </a:extLst>
          </p:cNvPr>
          <p:cNvSpPr txBox="1"/>
          <p:nvPr/>
        </p:nvSpPr>
        <p:spPr>
          <a:xfrm>
            <a:off x="553453" y="1526938"/>
            <a:ext cx="1090061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Challenges: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Impact of management on overall biodiversity still unknown (trade-offs?)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Positive impact of biodiversity on yield has not been established (yet) (outcome)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Lack of indicators that are accurate, easy and cheap to measure &amp; monitor</a:t>
            </a:r>
          </a:p>
          <a:p>
            <a:r>
              <a:rPr lang="en-GB" sz="2400" b="1" dirty="0"/>
              <a:t>Conclusion: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This makes regenerative practices for biodiversity less attractive to OP growers unless it reduces costs &amp; health impacts to humans, or lead to premium prices </a:t>
            </a:r>
          </a:p>
          <a:p>
            <a:r>
              <a:rPr lang="en-GB" sz="2400" b="1" dirty="0"/>
              <a:t>Recommendations: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400" dirty="0"/>
              <a:t>More research needed on how to promote </a:t>
            </a:r>
            <a:r>
              <a:rPr lang="en-GB" sz="2400" b="1" dirty="0"/>
              <a:t>functional biodiversity </a:t>
            </a:r>
            <a:r>
              <a:rPr lang="en-GB" sz="2400" dirty="0"/>
              <a:t>that can play a role in pollination, hosting natural enemies for pests and diseases control, improve nutrient use efficiency, etc. </a:t>
            </a:r>
            <a:r>
              <a:rPr lang="en-GB" sz="2400" b="1" dirty="0"/>
              <a:t>positively affecting yield </a:t>
            </a:r>
            <a:r>
              <a:rPr lang="en-GB" sz="2400" dirty="0"/>
              <a:t>&amp; into indicators for assessment and monitoring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824584613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</TotalTime>
  <Words>2015</Words>
  <Application>Microsoft Office PowerPoint</Application>
  <PresentationFormat>Widescreen</PresentationFormat>
  <Paragraphs>172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AdvGillSans</vt:lpstr>
      <vt:lpstr>AdvGillSans-Bold</vt:lpstr>
      <vt:lpstr>Arial</vt:lpstr>
      <vt:lpstr>Calibri</vt:lpstr>
      <vt:lpstr>Gotham Bold</vt:lpstr>
      <vt:lpstr>HelveticaNeueLTStd-Bd</vt:lpstr>
      <vt:lpstr>HelveticaNeueLTStd-Lt</vt:lpstr>
      <vt:lpstr>HelveticaNeueLTStd-LtIt</vt:lpstr>
      <vt:lpstr>HelveticaNeueLTStd-MdIt</vt:lpstr>
      <vt:lpstr>Times New Roman</vt:lpstr>
      <vt:lpstr>Wingdings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6.2 Ventajas Usuario Externo</dc:title>
  <dc:creator>Natalia Cadena Sandoval</dc:creator>
  <cp:lastModifiedBy>Slingerland, Maja</cp:lastModifiedBy>
  <cp:revision>46</cp:revision>
  <dcterms:created xsi:type="dcterms:W3CDTF">2021-02-09T15:46:28Z</dcterms:created>
  <dcterms:modified xsi:type="dcterms:W3CDTF">2022-09-21T21:19:46Z</dcterms:modified>
</cp:coreProperties>
</file>